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rels" ContentType="application/vnd.openxmlformats-package.relationships+xml"/>
  <Default Extension="gif" ContentType="image/gif"/>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notesMasterIdLst>
    <p:notesMasterId r:id="rId10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363"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4643"/>
  </p:normalViewPr>
  <p:slideViewPr>
    <p:cSldViewPr snapToGrid="0" snapToObjects="1">
      <p:cViewPr>
        <p:scale>
          <a:sx n="94" d="100"/>
          <a:sy n="94" d="100"/>
        </p:scale>
        <p:origin x="1192" y="5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notesMaster" Target="notesMasters/notesMaster1.xml"/><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57CEB3-66F7-7B4F-8D7D-4573F555F480}" type="datetimeFigureOut">
              <a:rPr lang="en-US" smtClean="0"/>
              <a:t>1/10/18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B5F3A-5ED3-7D4A-903C-2ACF8E2B5BD7}" type="slidenum">
              <a:rPr lang="en-US" smtClean="0"/>
              <a:t>‹#›</a:t>
            </a:fld>
            <a:endParaRPr lang="en-US"/>
          </a:p>
        </p:txBody>
      </p:sp>
    </p:spTree>
    <p:extLst>
      <p:ext uri="{BB962C8B-B14F-4D97-AF65-F5344CB8AC3E}">
        <p14:creationId xmlns:p14="http://schemas.microsoft.com/office/powerpoint/2010/main" val="546901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537669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Say,</a:t>
            </a:r>
            <a:r>
              <a:rPr lang="en-US" sz="1200" i="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Let’s read the directions for the </a:t>
            </a:r>
            <a:r>
              <a:rPr lang="en-US" sz="1200" b="1" i="1" u="sng" kern="1200" dirty="0" smtClean="0">
                <a:solidFill>
                  <a:schemeClr val="tx1"/>
                </a:solidFill>
                <a:effectLst/>
                <a:latin typeface="+mn-lt"/>
                <a:ea typeface="+mn-ea"/>
                <a:cs typeface="+mn-cs"/>
              </a:rPr>
              <a:t>Give One-Get One Protocol.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1022411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t>DEBRIEF</a:t>
            </a:r>
            <a:r>
              <a:rPr lang="en-US" sz="2800" b="1" baseline="0" dirty="0" smtClean="0"/>
              <a:t> THE MODEL</a:t>
            </a:r>
          </a:p>
          <a:p>
            <a:endParaRPr lang="en-US" sz="2800" b="1" baseline="0" dirty="0" smtClean="0"/>
          </a:p>
          <a:p>
            <a:r>
              <a:rPr lang="en-US" sz="2800" b="1" dirty="0" smtClean="0"/>
              <a:t>Let’s share out your findings. </a:t>
            </a:r>
          </a:p>
          <a:p>
            <a:endParaRPr lang="en-US" sz="1000" dirty="0" smtClean="0"/>
          </a:p>
          <a:p>
            <a:r>
              <a:rPr lang="en-US" sz="2000" dirty="0" smtClean="0"/>
              <a:t>Each of you listened actively for one specific criterion:</a:t>
            </a:r>
          </a:p>
          <a:p>
            <a:endParaRPr lang="en-US" sz="1000" dirty="0" smtClean="0"/>
          </a:p>
          <a:p>
            <a:pPr marL="914400" lvl="1" indent="-457200">
              <a:buFont typeface="Arial" charset="0"/>
              <a:buChar char="•"/>
            </a:pPr>
            <a:r>
              <a:rPr lang="en-US" sz="2000" dirty="0" smtClean="0"/>
              <a:t>1s – How did each partner accurately address the prompt throughout the entire conversation?</a:t>
            </a:r>
          </a:p>
          <a:p>
            <a:pPr marL="914400" lvl="1" indent="-457200">
              <a:buFont typeface="Wingdings" charset="2"/>
              <a:buChar char="q"/>
            </a:pPr>
            <a:endParaRPr lang="en-US" sz="1000" dirty="0" smtClean="0"/>
          </a:p>
          <a:p>
            <a:pPr marL="914400" lvl="1" indent="-457200">
              <a:buFont typeface="Arial" charset="0"/>
              <a:buChar char="•"/>
            </a:pPr>
            <a:r>
              <a:rPr lang="en-US" sz="2000" dirty="0" smtClean="0"/>
              <a:t>2s - How did each partner combine ideas across texts?</a:t>
            </a:r>
          </a:p>
          <a:p>
            <a:pPr marL="914400" lvl="1" indent="-457200">
              <a:buFont typeface="Arial" charset="0"/>
              <a:buChar char="•"/>
            </a:pPr>
            <a:endParaRPr lang="en-US" sz="1000" dirty="0" smtClean="0"/>
          </a:p>
          <a:p>
            <a:pPr marL="914400" lvl="1" indent="-457200">
              <a:buFont typeface="Arial" charset="0"/>
              <a:buChar char="•"/>
            </a:pPr>
            <a:r>
              <a:rPr lang="en-US" sz="2000" dirty="0" smtClean="0"/>
              <a:t>3s - How did each partner provide multiple examples of evidence ?</a:t>
            </a:r>
          </a:p>
          <a:p>
            <a:pPr marL="914400" lvl="1" indent="-457200">
              <a:buFont typeface="Arial" charset="0"/>
              <a:buChar char="•"/>
            </a:pPr>
            <a:endParaRPr lang="en-US" sz="1000" dirty="0" smtClean="0"/>
          </a:p>
          <a:p>
            <a:pPr marL="914400" lvl="1" indent="-457200">
              <a:buFont typeface="Arial" charset="0"/>
              <a:buChar char="•"/>
            </a:pPr>
            <a:r>
              <a:rPr lang="en-US" sz="2000" dirty="0" smtClean="0"/>
              <a:t>4s - How did each partner utilize academic and domain specific vocabulary – precise language?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100</a:t>
            </a:fld>
            <a:endParaRPr lang="en-US"/>
          </a:p>
        </p:txBody>
      </p:sp>
    </p:spTree>
    <p:extLst>
      <p:ext uri="{BB962C8B-B14F-4D97-AF65-F5344CB8AC3E}">
        <p14:creationId xmlns:p14="http://schemas.microsoft.com/office/powerpoint/2010/main" val="18328739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101</a:t>
            </a:fld>
            <a:endParaRPr lang="en-US"/>
          </a:p>
        </p:txBody>
      </p:sp>
    </p:spTree>
    <p:extLst>
      <p:ext uri="{BB962C8B-B14F-4D97-AF65-F5344CB8AC3E}">
        <p14:creationId xmlns:p14="http://schemas.microsoft.com/office/powerpoint/2010/main" val="16646089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MAKE</a:t>
            </a:r>
            <a:r>
              <a:rPr lang="en-US" sz="1200" kern="1200" baseline="0" dirty="0" smtClean="0">
                <a:solidFill>
                  <a:schemeClr val="tx1"/>
                </a:solidFill>
                <a:effectLst/>
                <a:latin typeface="+mn-lt"/>
                <a:ea typeface="+mn-ea"/>
                <a:cs typeface="+mn-cs"/>
              </a:rPr>
              <a:t> SURE STUDENTS HAVE ALL TEXTS TO REFER TO AS THEY HAVE A CONSTRUCTIVE CONVERSATION WITH THEIR PARTNER.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102</a:t>
            </a:fld>
            <a:endParaRPr lang="en-US"/>
          </a:p>
        </p:txBody>
      </p:sp>
    </p:spTree>
    <p:extLst>
      <p:ext uri="{BB962C8B-B14F-4D97-AF65-F5344CB8AC3E}">
        <p14:creationId xmlns:p14="http://schemas.microsoft.com/office/powerpoint/2010/main" val="251363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2.0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103</a:t>
            </a:fld>
            <a:endParaRPr lang="en-US"/>
          </a:p>
        </p:txBody>
      </p:sp>
    </p:spTree>
    <p:extLst>
      <p:ext uri="{BB962C8B-B14F-4D97-AF65-F5344CB8AC3E}">
        <p14:creationId xmlns:p14="http://schemas.microsoft.com/office/powerpoint/2010/main" val="3060250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LISTENING TASK POSTER TO DEBRIEF THE FISHBOWL MODEL WITH</a:t>
            </a:r>
            <a:r>
              <a:rPr lang="en-US" sz="1200" kern="1200" baseline="0" dirty="0" smtClean="0">
                <a:solidFill>
                  <a:schemeClr val="tx1"/>
                </a:solidFill>
                <a:effectLst/>
                <a:latin typeface="+mn-lt"/>
                <a:ea typeface="+mn-ea"/>
                <a:cs typeface="+mn-cs"/>
              </a:rPr>
              <a:t> STUDENTS AND PROVIDE FEEDBACK</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104</a:t>
            </a:fld>
            <a:endParaRPr lang="en-US"/>
          </a:p>
        </p:txBody>
      </p:sp>
    </p:spTree>
    <p:extLst>
      <p:ext uri="{BB962C8B-B14F-4D97-AF65-F5344CB8AC3E}">
        <p14:creationId xmlns:p14="http://schemas.microsoft.com/office/powerpoint/2010/main" val="12661118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105</a:t>
            </a:fld>
            <a:endParaRPr lang="en-US"/>
          </a:p>
        </p:txBody>
      </p:sp>
    </p:spTree>
    <p:extLst>
      <p:ext uri="{BB962C8B-B14F-4D97-AF65-F5344CB8AC3E}">
        <p14:creationId xmlns:p14="http://schemas.microsoft.com/office/powerpoint/2010/main" val="10772326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106</a:t>
            </a:fld>
            <a:endParaRPr lang="en-US"/>
          </a:p>
        </p:txBody>
      </p:sp>
    </p:spTree>
    <p:extLst>
      <p:ext uri="{BB962C8B-B14F-4D97-AF65-F5344CB8AC3E}">
        <p14:creationId xmlns:p14="http://schemas.microsoft.com/office/powerpoint/2010/main" val="602243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TEACHER</a:t>
            </a:r>
            <a:r>
              <a:rPr lang="en-US" sz="1200" b="1" i="0" kern="1200" baseline="0" dirty="0" smtClean="0">
                <a:solidFill>
                  <a:schemeClr val="tx1"/>
                </a:solidFill>
                <a:effectLst/>
                <a:latin typeface="+mn-lt"/>
                <a:ea typeface="+mn-ea"/>
                <a:cs typeface="+mn-cs"/>
              </a:rPr>
              <a:t> THINK ALOUD </a:t>
            </a:r>
            <a:r>
              <a:rPr lang="en-US" sz="1200" b="0" i="0" kern="1200" baseline="0" dirty="0" smtClean="0">
                <a:solidFill>
                  <a:schemeClr val="tx1"/>
                </a:solidFill>
                <a:effectLst/>
                <a:latin typeface="+mn-lt"/>
                <a:ea typeface="+mn-ea"/>
                <a:cs typeface="+mn-cs"/>
              </a:rPr>
              <a:t>to review and model the </a:t>
            </a:r>
            <a:r>
              <a:rPr lang="en-US" sz="1200" b="1" i="1" u="sng" kern="1200" dirty="0" smtClean="0">
                <a:solidFill>
                  <a:schemeClr val="tx1"/>
                </a:solidFill>
                <a:effectLst/>
                <a:latin typeface="+mn-lt"/>
                <a:ea typeface="+mn-ea"/>
                <a:cs typeface="+mn-cs"/>
              </a:rPr>
              <a:t>Give One-Get One Protocol.</a:t>
            </a:r>
          </a:p>
          <a:p>
            <a:endParaRPr lang="en-US" sz="1200" b="1" i="1" u="sng"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first step is, “Think about the prompt.” The prompt is: </a:t>
            </a:r>
            <a:r>
              <a:rPr lang="en-US" sz="1200" b="1" dirty="0" smtClean="0">
                <a:ea typeface="Calibri" charset="0"/>
                <a:cs typeface="Calibri" charset="0"/>
              </a:rPr>
              <a:t>What information will you include in an infographic about the Constructive Conversation Skills?</a:t>
            </a:r>
            <a:endParaRPr lang="en-US" sz="1200" b="1" kern="1200" dirty="0" smtClean="0">
              <a:solidFill>
                <a:schemeClr val="tx1"/>
              </a:solidFill>
              <a:latin typeface="+mn-lt"/>
              <a:ea typeface="+mn-ea"/>
              <a:cs typeface="+mn-cs"/>
            </a:endParaRPr>
          </a:p>
          <a:p>
            <a:r>
              <a:rPr lang="en-US" sz="1200" i="1" dirty="0" smtClean="0"/>
              <a:t>Hmmm. So, I’m going to use the poster to remember what I know about the skills. Now, think about the guiding questions: </a:t>
            </a:r>
          </a:p>
          <a:p>
            <a:endParaRPr lang="en-US" sz="800" i="1" dirty="0" smtClean="0"/>
          </a:p>
          <a:p>
            <a:pPr marL="457200" indent="-457200">
              <a:buFont typeface="Arial" charset="0"/>
              <a:buChar char="•"/>
            </a:pPr>
            <a:r>
              <a:rPr lang="en-US" sz="1200" dirty="0" smtClean="0">
                <a:latin typeface="Calibri" charset="0"/>
                <a:ea typeface="Calibri" charset="0"/>
                <a:cs typeface="Calibri" charset="0"/>
              </a:rPr>
              <a:t>How will you organize the information?</a:t>
            </a:r>
          </a:p>
          <a:p>
            <a:pPr marL="457200" indent="-457200">
              <a:buFont typeface="Arial" charset="0"/>
              <a:buChar char="•"/>
            </a:pPr>
            <a:endParaRPr lang="en-US" sz="8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What text elements (visuals and words) will you include? </a:t>
            </a:r>
          </a:p>
          <a:p>
            <a:pPr marL="171450" indent="-171450">
              <a:buFont typeface="Arial" charset="0"/>
              <a:buChar char="•"/>
            </a:pPr>
            <a:endParaRPr lang="en-US" sz="8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What language will you use?</a:t>
            </a:r>
            <a:endParaRPr lang="en-US" sz="1200"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1701458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TEACHER THINK ALOUD</a:t>
            </a:r>
            <a:r>
              <a:rPr lang="en-US" sz="1200" b="1"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continues:</a:t>
            </a:r>
          </a:p>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a:t>
            </a:r>
            <a:r>
              <a:rPr lang="en-US" sz="1200" b="1" dirty="0" smtClean="0">
                <a:solidFill>
                  <a:srgbClr val="FF0000"/>
                </a:solidFill>
              </a:rPr>
              <a:t>organizing an infographic is</a:t>
            </a:r>
            <a:r>
              <a:rPr lang="is-IS" sz="1200" b="1" dirty="0" smtClean="0">
                <a:solidFill>
                  <a:srgbClr val="FF0000"/>
                </a:solidFill>
              </a:rPr>
              <a:t>…</a:t>
            </a:r>
            <a:endParaRPr lang="en-US" sz="1200" b="1" dirty="0">
              <a:solidFill>
                <a:srgbClr val="FF0000"/>
              </a:solidFill>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47036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TEACHER THINK ALOUD</a:t>
            </a:r>
            <a:r>
              <a:rPr lang="en-US" sz="1200" b="1"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continues:</a:t>
            </a:r>
          </a:p>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p>
          <a:p>
            <a:endParaRPr lang="en-US" sz="1200"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06436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Say,</a:t>
            </a:r>
            <a:r>
              <a:rPr lang="en-US" sz="1200" i="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dirty="0" smtClean="0">
                <a:ea typeface="Calibri" charset="0"/>
                <a:cs typeface="Calibri" charset="0"/>
              </a:rPr>
              <a:t>What information will you include in an infographic about the Constructive Conversation Skills?</a:t>
            </a:r>
            <a:endParaRPr lang="en-US" sz="1200" b="1" kern="1200" dirty="0" smtClean="0">
              <a:solidFill>
                <a:schemeClr val="tx1"/>
              </a:solidFill>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698290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2200" dirty="0" smtClean="0"/>
              <a:t>Direct students to form </a:t>
            </a:r>
            <a:r>
              <a:rPr lang="en-US" sz="2200" b="1" dirty="0" smtClean="0"/>
              <a:t>triads.</a:t>
            </a:r>
          </a:p>
          <a:p>
            <a:pPr marL="0" indent="0">
              <a:buFont typeface="Arial" charset="0"/>
              <a:buNone/>
            </a:pPr>
            <a:r>
              <a:rPr lang="en-US" sz="1000" dirty="0" smtClean="0"/>
              <a:t>Explain</a:t>
            </a:r>
            <a:r>
              <a:rPr lang="en-US" sz="1000" baseline="0" dirty="0" smtClean="0"/>
              <a:t> the task and review criteria to create an infographic as a team. </a:t>
            </a:r>
            <a:endParaRPr lang="en-US" sz="1000"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952191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THREE STUDENTS TO ORALLY PRESENT THEIR INFOGRAPHIC</a:t>
            </a:r>
            <a:r>
              <a:rPr lang="en-US" sz="1200" kern="1200" baseline="0" dirty="0" smtClean="0">
                <a:solidFill>
                  <a:schemeClr val="tx1"/>
                </a:solidFill>
                <a:effectLst/>
                <a:latin typeface="+mn-lt"/>
                <a:ea typeface="+mn-ea"/>
                <a:cs typeface="+mn-cs"/>
              </a:rPr>
              <a:t> TO THE CLASS</a:t>
            </a:r>
            <a:r>
              <a:rPr lang="en-US" sz="1200" kern="1200" baseline="0" smtClean="0">
                <a:solidFill>
                  <a:schemeClr val="tx1"/>
                </a:solidFill>
                <a:effectLst/>
                <a:latin typeface="+mn-lt"/>
                <a:ea typeface="+mn-ea"/>
                <a:cs typeface="+mn-cs"/>
              </a:rPr>
              <a:t>. </a:t>
            </a:r>
          </a:p>
          <a:p>
            <a:r>
              <a:rPr lang="en-US" sz="1200" kern="1200" baseline="0" smtClean="0">
                <a:solidFill>
                  <a:schemeClr val="tx1"/>
                </a:solidFill>
                <a:effectLst/>
                <a:latin typeface="+mn-lt"/>
                <a:ea typeface="+mn-ea"/>
                <a:cs typeface="+mn-cs"/>
              </a:rPr>
              <a:t>COLLECT </a:t>
            </a:r>
            <a:r>
              <a:rPr lang="en-US" sz="1200" kern="1200" baseline="0" dirty="0" smtClean="0">
                <a:solidFill>
                  <a:schemeClr val="tx1"/>
                </a:solidFill>
                <a:effectLst/>
                <a:latin typeface="+mn-lt"/>
                <a:ea typeface="+mn-ea"/>
                <a:cs typeface="+mn-cs"/>
              </a:rPr>
              <a:t>A LANGUAGE SAMPLE USING THE SPF OOAT.</a:t>
            </a:r>
          </a:p>
          <a:p>
            <a:r>
              <a:rPr lang="en-US" sz="1200" kern="1200" baseline="0" dirty="0" smtClean="0">
                <a:solidFill>
                  <a:schemeClr val="tx1"/>
                </a:solidFill>
                <a:effectLst/>
                <a:latin typeface="+mn-lt"/>
                <a:ea typeface="+mn-ea"/>
                <a:cs typeface="+mn-cs"/>
              </a:rPr>
              <a:t>USE THE LISTED CRITERIA TO DEBRIEF THE FISHBOWL AND MODEL GIVING FEEDBACK TO STUDENTS.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1706630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EACH TRIAD TEAM</a:t>
            </a:r>
            <a:r>
              <a:rPr lang="en-US" sz="1200" kern="1200" baseline="0" dirty="0" smtClean="0">
                <a:solidFill>
                  <a:schemeClr val="tx1"/>
                </a:solidFill>
                <a:effectLst/>
                <a:latin typeface="+mn-lt"/>
                <a:ea typeface="+mn-ea"/>
                <a:cs typeface="+mn-cs"/>
              </a:rPr>
              <a:t> UP WITH ANOTHER TRIAD. EACH TRIAD SHOULD TAKE TURNS PRESENTING AND GIVING/RECEIVING FEEDBACK.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810836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each student</a:t>
            </a:r>
            <a:r>
              <a:rPr lang="en-US" baseline="0" dirty="0" smtClean="0"/>
              <a:t> with a folder to keep her/his artifacts.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820651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19</a:t>
            </a:fld>
            <a:endParaRPr lang="en-US"/>
          </a:p>
        </p:txBody>
      </p:sp>
    </p:spTree>
    <p:extLst>
      <p:ext uri="{BB962C8B-B14F-4D97-AF65-F5344CB8AC3E}">
        <p14:creationId xmlns:p14="http://schemas.microsoft.com/office/powerpoint/2010/main" val="45089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CF33E-9A4F-DC43-BEB4-18EC813BF4E4}" type="slidenum">
              <a:rPr lang="en-US" smtClean="0"/>
              <a:t>2</a:t>
            </a:fld>
            <a:endParaRPr lang="en-US"/>
          </a:p>
        </p:txBody>
      </p:sp>
    </p:spTree>
    <p:extLst>
      <p:ext uri="{BB962C8B-B14F-4D97-AF65-F5344CB8AC3E}">
        <p14:creationId xmlns:p14="http://schemas.microsoft.com/office/powerpoint/2010/main" val="197869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20</a:t>
            </a:fld>
            <a:endParaRPr lang="en-US"/>
          </a:p>
        </p:txBody>
      </p:sp>
    </p:spTree>
    <p:extLst>
      <p:ext uri="{BB962C8B-B14F-4D97-AF65-F5344CB8AC3E}">
        <p14:creationId xmlns:p14="http://schemas.microsoft.com/office/powerpoint/2010/main" val="1749502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21</a:t>
            </a:fld>
            <a:endParaRPr lang="en-US"/>
          </a:p>
        </p:txBody>
      </p:sp>
    </p:spTree>
    <p:extLst>
      <p:ext uri="{BB962C8B-B14F-4D97-AF65-F5344CB8AC3E}">
        <p14:creationId xmlns:p14="http://schemas.microsoft.com/office/powerpoint/2010/main" val="796079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EACH PART.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HAVE ALREADY</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LEARNED HOW</a:t>
            </a:r>
            <a:r>
              <a:rPr lang="en-US" sz="1200" i="1" kern="1200" baseline="0" dirty="0" smtClean="0">
                <a:solidFill>
                  <a:schemeClr val="tx1"/>
                </a:solidFill>
                <a:effectLst/>
                <a:latin typeface="+mn-lt"/>
                <a:ea typeface="+mn-ea"/>
                <a:cs typeface="+mn-cs"/>
              </a:rPr>
              <a:t> TO USE THE CONVERSATION PATTERN. </a:t>
            </a:r>
            <a:r>
              <a:rPr lang="en-US" sz="1200" i="1" kern="1200" dirty="0" smtClean="0">
                <a:solidFill>
                  <a:schemeClr val="tx1"/>
                </a:solidFill>
                <a:effectLst/>
                <a:latin typeface="+mn-lt"/>
                <a:ea typeface="+mn-ea"/>
                <a:cs typeface="+mn-cs"/>
              </a:rPr>
              <a:t> REMEMBER</a:t>
            </a:r>
            <a:r>
              <a:rPr lang="en-US" sz="1200" i="1" kern="1200" baseline="0" dirty="0" smtClean="0">
                <a:solidFill>
                  <a:schemeClr val="tx1"/>
                </a:solidFill>
                <a:effectLst/>
                <a:latin typeface="+mn-lt"/>
                <a:ea typeface="+mn-ea"/>
                <a:cs typeface="+mn-cs"/>
              </a:rPr>
              <a:t> THAT ALL OF THE ELEMENTS IN THE CONVERSATION PATTERN WILL HELP YOU HAVE STRONGER CONVERSATIONS.</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22</a:t>
            </a:fld>
            <a:endParaRPr lang="en-US"/>
          </a:p>
        </p:txBody>
      </p:sp>
    </p:spTree>
    <p:extLst>
      <p:ext uri="{BB962C8B-B14F-4D97-AF65-F5344CB8AC3E}">
        <p14:creationId xmlns:p14="http://schemas.microsoft.com/office/powerpoint/2010/main" val="883905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 VISUAL TEXTS ONLY</a:t>
            </a:r>
            <a:r>
              <a:rPr lang="en-US" sz="1200" kern="1200" baseline="0" dirty="0" smtClean="0">
                <a:solidFill>
                  <a:schemeClr val="tx1"/>
                </a:solidFill>
                <a:effectLst/>
                <a:latin typeface="+mn-lt"/>
                <a:ea typeface="+mn-ea"/>
                <a:cs typeface="+mn-cs"/>
              </a:rPr>
              <a:t>. MODEL USING THINK TIME AND GIVE STUDENTS ENOUGH THINK TO TO STUDY THE TEXTS AS WELL.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23</a:t>
            </a:fld>
            <a:endParaRPr lang="en-US"/>
          </a:p>
        </p:txBody>
      </p:sp>
    </p:spTree>
    <p:extLst>
      <p:ext uri="{BB962C8B-B14F-4D97-AF65-F5344CB8AC3E}">
        <p14:creationId xmlns:p14="http://schemas.microsoft.com/office/powerpoint/2010/main" val="1575467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 VISUAL TEXTS &amp;</a:t>
            </a:r>
            <a:r>
              <a:rPr lang="en-US" sz="1200" kern="1200" baseline="0" dirty="0" smtClean="0">
                <a:solidFill>
                  <a:schemeClr val="tx1"/>
                </a:solidFill>
                <a:effectLst/>
                <a:latin typeface="+mn-lt"/>
                <a:ea typeface="+mn-ea"/>
                <a:cs typeface="+mn-cs"/>
              </a:rPr>
              <a:t> INFOGRAPHIC. MODEL USING THINK TIME AND GIVE STUDENTS ENOUGH THINK TO TO STUDY THE TEXTS AS WELL.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1298007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Review</a:t>
            </a:r>
            <a:r>
              <a:rPr lang="en-US" sz="1200" kern="1200" baseline="0" dirty="0" smtClean="0">
                <a:solidFill>
                  <a:schemeClr val="tx1"/>
                </a:solidFill>
                <a:effectLst/>
                <a:latin typeface="+mn-lt"/>
                <a:ea typeface="+mn-ea"/>
                <a:cs typeface="+mn-cs"/>
              </a:rPr>
              <a:t> the Listening Task Poster and assign each student a focus to prepare for Active Listening</a:t>
            </a:r>
            <a:endParaRPr lang="en-US" dirty="0" smtClean="0"/>
          </a:p>
          <a:p>
            <a:r>
              <a:rPr lang="en-US" sz="1200" i="1"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553888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 VISUAL TEXTS &amp;</a:t>
            </a:r>
            <a:r>
              <a:rPr lang="en-US" sz="1200" kern="1200" baseline="0" dirty="0" smtClean="0">
                <a:solidFill>
                  <a:schemeClr val="tx1"/>
                </a:solidFill>
                <a:effectLst/>
                <a:latin typeface="+mn-lt"/>
                <a:ea typeface="+mn-ea"/>
                <a:cs typeface="+mn-cs"/>
              </a:rPr>
              <a:t> INFOGRAPHIC. MODEL USING THINK TIME AND GIVE STUDENTS ENOUGH THINK TO TO STUDY THE TEXTS AS WELL.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89562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t>DEBRIEF</a:t>
            </a:r>
            <a:r>
              <a:rPr lang="en-US" sz="2800" b="1" baseline="0" dirty="0" smtClean="0"/>
              <a:t> THE MODEL</a:t>
            </a:r>
          </a:p>
          <a:p>
            <a:endParaRPr lang="en-US" sz="2800" b="1" baseline="0" dirty="0" smtClean="0"/>
          </a:p>
          <a:p>
            <a:r>
              <a:rPr lang="en-US" sz="2800" b="1" dirty="0" smtClean="0"/>
              <a:t>Let’s share out your findings. </a:t>
            </a:r>
          </a:p>
          <a:p>
            <a:endParaRPr lang="en-US" sz="1000" dirty="0" smtClean="0"/>
          </a:p>
          <a:p>
            <a:r>
              <a:rPr lang="en-US" sz="2000" dirty="0" smtClean="0"/>
              <a:t>Each of you listened actively for one specific criterion:</a:t>
            </a:r>
          </a:p>
          <a:p>
            <a:endParaRPr lang="en-US" sz="1000" dirty="0" smtClean="0"/>
          </a:p>
          <a:p>
            <a:pPr marL="914400" lvl="1" indent="-457200">
              <a:buFont typeface="Arial" charset="0"/>
              <a:buChar char="•"/>
            </a:pPr>
            <a:r>
              <a:rPr lang="en-US" sz="2000" dirty="0" smtClean="0"/>
              <a:t>1s – How did each partner accurately address the prompt throughout the entire conversation?</a:t>
            </a:r>
          </a:p>
          <a:p>
            <a:pPr marL="914400" lvl="1" indent="-457200">
              <a:buFont typeface="Wingdings" charset="2"/>
              <a:buChar char="q"/>
            </a:pPr>
            <a:endParaRPr lang="en-US" sz="1000" dirty="0" smtClean="0"/>
          </a:p>
          <a:p>
            <a:pPr marL="914400" lvl="1" indent="-457200">
              <a:buFont typeface="Arial" charset="0"/>
              <a:buChar char="•"/>
            </a:pPr>
            <a:r>
              <a:rPr lang="en-US" sz="2000" dirty="0" smtClean="0"/>
              <a:t>2s - How did each partner combine ideas across texts?</a:t>
            </a:r>
          </a:p>
          <a:p>
            <a:pPr marL="914400" lvl="1" indent="-457200">
              <a:buFont typeface="Arial" charset="0"/>
              <a:buChar char="•"/>
            </a:pPr>
            <a:endParaRPr lang="en-US" sz="1000" dirty="0" smtClean="0"/>
          </a:p>
          <a:p>
            <a:pPr marL="914400" lvl="1" indent="-457200">
              <a:buFont typeface="Arial" charset="0"/>
              <a:buChar char="•"/>
            </a:pPr>
            <a:r>
              <a:rPr lang="en-US" sz="2000" dirty="0" smtClean="0"/>
              <a:t>3s - How did each partner provide multiple examples of evidence ?</a:t>
            </a:r>
          </a:p>
          <a:p>
            <a:pPr marL="914400" lvl="1" indent="-457200">
              <a:buFont typeface="Arial" charset="0"/>
              <a:buChar char="•"/>
            </a:pPr>
            <a:endParaRPr lang="en-US" sz="1000" dirty="0" smtClean="0"/>
          </a:p>
          <a:p>
            <a:pPr marL="914400" lvl="1" indent="-457200">
              <a:buFont typeface="Arial" charset="0"/>
              <a:buChar char="•"/>
            </a:pPr>
            <a:r>
              <a:rPr lang="en-US" sz="2000" dirty="0" smtClean="0"/>
              <a:t>4s - How did each partner utilize academic and domain specific vocabulary – precise language?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2003346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REMIND STUDENTS OF THE CONVERSATION PATTERN IF NEEDED.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EACH PART.</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HAVE ALREADY</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LEARNED HOW</a:t>
            </a:r>
            <a:r>
              <a:rPr lang="en-US" sz="1200" i="1" kern="1200" baseline="0" dirty="0" smtClean="0">
                <a:solidFill>
                  <a:schemeClr val="tx1"/>
                </a:solidFill>
                <a:effectLst/>
                <a:latin typeface="+mn-lt"/>
                <a:ea typeface="+mn-ea"/>
                <a:cs typeface="+mn-cs"/>
              </a:rPr>
              <a:t> TO USE THE CONVERSATION PATTERN. </a:t>
            </a:r>
            <a:r>
              <a:rPr lang="en-US" sz="1200" i="1" kern="1200" dirty="0" smtClean="0">
                <a:solidFill>
                  <a:schemeClr val="tx1"/>
                </a:solidFill>
                <a:effectLst/>
                <a:latin typeface="+mn-lt"/>
                <a:ea typeface="+mn-ea"/>
                <a:cs typeface="+mn-cs"/>
              </a:rPr>
              <a:t> REMEMBER</a:t>
            </a:r>
            <a:r>
              <a:rPr lang="en-US" sz="1200" i="1" kern="1200" baseline="0" dirty="0" smtClean="0">
                <a:solidFill>
                  <a:schemeClr val="tx1"/>
                </a:solidFill>
                <a:effectLst/>
                <a:latin typeface="+mn-lt"/>
                <a:ea typeface="+mn-ea"/>
                <a:cs typeface="+mn-cs"/>
              </a:rPr>
              <a:t> THAT ALL OF THE ELEMENTS IN THE CONVERSATION PATTERN WILL HELP YOU HAVE STRONGER CONVERSATIONS.</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891459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 TO THE MODEL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155463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904820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t>DEBRIEF</a:t>
            </a:r>
            <a:r>
              <a:rPr lang="en-US" sz="2800" b="1" baseline="0" dirty="0" smtClean="0"/>
              <a:t> THE NON-MODEL</a:t>
            </a:r>
          </a:p>
          <a:p>
            <a:endParaRPr lang="en-US" sz="2800" b="1" baseline="0" dirty="0" smtClean="0"/>
          </a:p>
          <a:p>
            <a:r>
              <a:rPr lang="en-US" sz="2800" b="1" dirty="0" smtClean="0"/>
              <a:t>Let’s share out your findings. </a:t>
            </a:r>
          </a:p>
          <a:p>
            <a:endParaRPr lang="en-US" sz="1000" dirty="0" smtClean="0"/>
          </a:p>
          <a:p>
            <a:r>
              <a:rPr lang="en-US" sz="2000" dirty="0" smtClean="0"/>
              <a:t>Each of you listened actively for one specific criterion:</a:t>
            </a:r>
          </a:p>
          <a:p>
            <a:endParaRPr lang="en-US" sz="1000" dirty="0" smtClean="0"/>
          </a:p>
          <a:p>
            <a:pPr marL="914400" lvl="1" indent="-457200">
              <a:buFont typeface="Arial" charset="0"/>
              <a:buChar char="•"/>
            </a:pPr>
            <a:r>
              <a:rPr lang="en-US" sz="2000" dirty="0" smtClean="0"/>
              <a:t>1s – How did each partner accurately address the prompt throughout the entire conversation?</a:t>
            </a:r>
          </a:p>
          <a:p>
            <a:pPr marL="914400" lvl="1" indent="-457200">
              <a:buFont typeface="Wingdings" charset="2"/>
              <a:buChar char="q"/>
            </a:pPr>
            <a:endParaRPr lang="en-US" sz="1000" dirty="0" smtClean="0"/>
          </a:p>
          <a:p>
            <a:pPr marL="914400" lvl="1" indent="-457200">
              <a:buFont typeface="Arial" charset="0"/>
              <a:buChar char="•"/>
            </a:pPr>
            <a:r>
              <a:rPr lang="en-US" sz="2000" dirty="0" smtClean="0"/>
              <a:t>2s - How did each partner combine ideas across texts?</a:t>
            </a:r>
          </a:p>
          <a:p>
            <a:pPr marL="914400" lvl="1" indent="-457200">
              <a:buFont typeface="Arial" charset="0"/>
              <a:buChar char="•"/>
            </a:pPr>
            <a:endParaRPr lang="en-US" sz="1000" dirty="0" smtClean="0"/>
          </a:p>
          <a:p>
            <a:pPr marL="914400" lvl="1" indent="-457200">
              <a:buFont typeface="Arial" charset="0"/>
              <a:buChar char="•"/>
            </a:pPr>
            <a:r>
              <a:rPr lang="en-US" sz="2000" dirty="0" smtClean="0"/>
              <a:t>3s - How did each partner provide multiple examples of evidence ?</a:t>
            </a:r>
          </a:p>
          <a:p>
            <a:pPr marL="914400" lvl="1" indent="-457200">
              <a:buFont typeface="Arial" charset="0"/>
              <a:buChar char="•"/>
            </a:pPr>
            <a:endParaRPr lang="en-US" sz="1000" dirty="0" smtClean="0"/>
          </a:p>
          <a:p>
            <a:pPr marL="914400" lvl="1" indent="-457200">
              <a:buFont typeface="Arial" charset="0"/>
              <a:buChar char="•"/>
            </a:pPr>
            <a:r>
              <a:rPr lang="en-US" sz="2000" dirty="0" smtClean="0"/>
              <a:t>4s - How did each partner utilize academic and domain specific vocabulary – precise language?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27508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566271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PRACTICE HAVING A CONSTRUCTIVE CONVERSATION ABOUT THE VISUAL TEXTS AND INFOGRAPHIC</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431153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2400" b="1" dirty="0" smtClean="0">
                <a:solidFill>
                  <a:schemeClr val="tx1"/>
                </a:solidFill>
              </a:rPr>
              <a:t>What do you notice? </a:t>
            </a:r>
          </a:p>
          <a:p>
            <a:pPr marL="0" lvl="1" algn="ctr"/>
            <a:r>
              <a:rPr lang="en-US" sz="2400" b="1" dirty="0" smtClean="0">
                <a:solidFill>
                  <a:schemeClr val="tx1"/>
                </a:solidFill>
              </a:rPr>
              <a:t>Make connections across the visual texts. Cite details to CLARIFY and FORTIFY your ideas.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2.0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419377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LISTENING TASK POSTER TO DEBRIEF THE FISHBOWL MODEL WITH</a:t>
            </a:r>
            <a:r>
              <a:rPr lang="en-US" sz="1200" kern="1200" baseline="0" dirty="0" smtClean="0">
                <a:solidFill>
                  <a:schemeClr val="tx1"/>
                </a:solidFill>
                <a:effectLst/>
                <a:latin typeface="+mn-lt"/>
                <a:ea typeface="+mn-ea"/>
                <a:cs typeface="+mn-cs"/>
              </a:rPr>
              <a:t> STUDENTS AND PROVIDE FEEDBACK</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1857160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1</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161539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2</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979977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3</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113545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4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881145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5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149960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REVIEW CONSTRUCTIVE CONVERSATION SKILLS AND CHARACTERISTICS</a:t>
            </a:r>
            <a:r>
              <a:rPr lang="en-US" baseline="0" dirty="0" smtClean="0">
                <a:effectLst/>
              </a:rPr>
              <a:t> OF </a:t>
            </a:r>
            <a:r>
              <a:rPr lang="en-US" dirty="0" smtClean="0">
                <a:effectLst/>
              </a:rPr>
              <a:t>INFOGRAPHICS</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1825672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6</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32283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a:t>
            </a:r>
            <a:r>
              <a:rPr lang="en-US" baseline="0" dirty="0" smtClean="0"/>
              <a:t> students to keep her/his artifacts in their artifacts folder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2109849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26168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958057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1594909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a:t>
            </a:r>
            <a:r>
              <a:rPr lang="en-US" baseline="0" dirty="0" smtClean="0"/>
              <a:t> TEXT.</a:t>
            </a:r>
          </a:p>
          <a:p>
            <a:endParaRPr lang="en-US" baseline="0" dirty="0" smtClean="0"/>
          </a:p>
          <a:p>
            <a:r>
              <a:rPr lang="en-US" dirty="0" smtClean="0"/>
              <a:t>We will read the text three times; each time with a specific purpose.</a:t>
            </a:r>
          </a:p>
          <a:p>
            <a:endParaRPr lang="en-US" dirty="0" smtClean="0"/>
          </a:p>
          <a:p>
            <a:r>
              <a:rPr lang="en-US" b="1" dirty="0" smtClean="0"/>
              <a:t>1</a:t>
            </a:r>
            <a:r>
              <a:rPr lang="en-US" b="1" baseline="30000" dirty="0" smtClean="0"/>
              <a:t>st</a:t>
            </a:r>
            <a:r>
              <a:rPr lang="en-US" b="1" dirty="0" smtClean="0"/>
              <a:t> read </a:t>
            </a:r>
            <a:r>
              <a:rPr lang="en-US" dirty="0" smtClean="0"/>
              <a:t>– Find key ideas and details</a:t>
            </a:r>
          </a:p>
          <a:p>
            <a:pPr marL="742950" lvl="1" indent="-285750">
              <a:buFont typeface="Arial" charset="0"/>
              <a:buChar char="•"/>
            </a:pPr>
            <a:r>
              <a:rPr lang="en-US" dirty="0" smtClean="0"/>
              <a:t>What do you notice in the written text? </a:t>
            </a:r>
          </a:p>
          <a:p>
            <a:endParaRPr lang="en-US" dirty="0" smtClean="0"/>
          </a:p>
          <a:p>
            <a:r>
              <a:rPr lang="en-US" b="1" dirty="0" smtClean="0"/>
              <a:t>2</a:t>
            </a:r>
            <a:r>
              <a:rPr lang="en-US" b="1" baseline="30000" dirty="0" smtClean="0"/>
              <a:t>nd</a:t>
            </a:r>
            <a:r>
              <a:rPr lang="en-US" b="1" dirty="0" smtClean="0"/>
              <a:t> read </a:t>
            </a:r>
            <a:r>
              <a:rPr lang="en-US" dirty="0" smtClean="0"/>
              <a:t>– Paraphrase the text</a:t>
            </a:r>
          </a:p>
          <a:p>
            <a:pPr marL="742950" lvl="1" indent="-285750">
              <a:buFont typeface="Arial" charset="0"/>
              <a:buChar char="•"/>
            </a:pPr>
            <a:r>
              <a:rPr lang="en-US" dirty="0" smtClean="0"/>
              <a:t>How can you say it in your own words?</a:t>
            </a:r>
          </a:p>
          <a:p>
            <a:endParaRPr lang="en-US" dirty="0" smtClean="0"/>
          </a:p>
          <a:p>
            <a:r>
              <a:rPr lang="en-US" b="1" dirty="0" smtClean="0"/>
              <a:t>3</a:t>
            </a:r>
            <a:r>
              <a:rPr lang="en-US" b="1" baseline="30000" dirty="0" smtClean="0"/>
              <a:t>rd</a:t>
            </a:r>
            <a:r>
              <a:rPr lang="en-US" b="1" dirty="0" smtClean="0"/>
              <a:t> read </a:t>
            </a:r>
            <a:r>
              <a:rPr lang="en-US" dirty="0" smtClean="0"/>
              <a:t>– Identify evidence in the text to support your ideas</a:t>
            </a:r>
          </a:p>
          <a:p>
            <a:pPr marL="742950" lvl="1" indent="-285750">
              <a:buFont typeface="Arial" charset="0"/>
              <a:buChar char="•"/>
            </a:pPr>
            <a:r>
              <a:rPr lang="en-US" dirty="0" smtClean="0"/>
              <a:t>What details can you cite to CLARIFY and FORTIFY your ideas?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849330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First Read: Key Ideas and Details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Set the purpose for reading and have students read text as independently as possible. Depending on the text complexity and the students, the first read may be done independently, as a read aloud/think aloud, or paired or shared reading. </a:t>
            </a:r>
          </a:p>
          <a:p>
            <a:r>
              <a:rPr lang="en-US" sz="1200" kern="1200" dirty="0" smtClean="0">
                <a:solidFill>
                  <a:schemeClr val="tx1"/>
                </a:solidFill>
                <a:effectLst/>
                <a:latin typeface="+mn-lt"/>
                <a:ea typeface="+mn-ea"/>
                <a:cs typeface="+mn-cs"/>
              </a:rPr>
              <a:t>The first read should be </a:t>
            </a:r>
            <a:r>
              <a:rPr lang="en-US" sz="1200" b="1" kern="1200" dirty="0" smtClean="0">
                <a:solidFill>
                  <a:schemeClr val="tx1"/>
                </a:solidFill>
                <a:effectLst/>
                <a:latin typeface="+mn-lt"/>
                <a:ea typeface="+mn-ea"/>
                <a:cs typeface="+mn-cs"/>
              </a:rPr>
              <a:t>without</a:t>
            </a:r>
            <a:r>
              <a:rPr lang="en-US" sz="1200" kern="1200" dirty="0" smtClean="0">
                <a:solidFill>
                  <a:schemeClr val="tx1"/>
                </a:solidFill>
                <a:effectLst/>
                <a:latin typeface="+mn-lt"/>
                <a:ea typeface="+mn-ea"/>
                <a:cs typeface="+mn-cs"/>
              </a:rPr>
              <a:t> building background; students should be integrating their background knowledge and knowledge gained from the visual texts, as they read the written text. Focus on the key ideas and details in the text, making sure that students know the main idea and key details from the text. </a:t>
            </a:r>
          </a:p>
          <a:p>
            <a:r>
              <a:rPr lang="en-US" sz="1200" kern="1200" dirty="0" smtClean="0">
                <a:solidFill>
                  <a:schemeClr val="tx1"/>
                </a:solidFill>
                <a:effectLst/>
                <a:latin typeface="+mn-lt"/>
                <a:ea typeface="+mn-ea"/>
                <a:cs typeface="+mn-cs"/>
              </a:rPr>
              <a:t>Teacher models think aloud and annotating a section of the text for key ideas and details. Students, in pairs, annotate the remainder of the text. Students work in pairs to annotate their texts for main idea and key details.</a:t>
            </a:r>
          </a:p>
          <a:p>
            <a:r>
              <a:rPr lang="en-US" sz="1200" kern="1200" dirty="0" smtClean="0">
                <a:solidFill>
                  <a:schemeClr val="tx1"/>
                </a:solidFill>
                <a:effectLst/>
                <a:latin typeface="+mn-lt"/>
                <a:ea typeface="+mn-ea"/>
                <a:cs typeface="+mn-cs"/>
              </a:rPr>
              <a:t>Teacher uses document reader to project text and debriefs with whole class.  Teacher reads aloud each sentence and then asks pairs of students to explain how and why they annotated the sentence.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909009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a:t>
            </a:r>
            <a:r>
              <a:rPr lang="en-US" sz="1200" b="1" kern="1200" baseline="30000" dirty="0" smtClean="0">
                <a:solidFill>
                  <a:schemeClr val="tx1"/>
                </a:solidFill>
                <a:effectLst/>
                <a:latin typeface="+mn-lt"/>
                <a:ea typeface="+mn-ea"/>
                <a:cs typeface="+mn-cs"/>
              </a:rPr>
              <a:t>nd</a:t>
            </a:r>
            <a:r>
              <a:rPr lang="en-US" sz="1200" b="1" kern="1200" baseline="0" dirty="0" smtClean="0">
                <a:solidFill>
                  <a:schemeClr val="tx1"/>
                </a:solidFill>
                <a:effectLst/>
                <a:latin typeface="+mn-lt"/>
                <a:ea typeface="+mn-ea"/>
                <a:cs typeface="+mn-cs"/>
              </a:rPr>
              <a:t> Read - </a:t>
            </a:r>
            <a:r>
              <a:rPr lang="en-US" sz="1200" b="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Set the purpose for this activity.  Students will review the text a section at a time in order to paraphrase the content. Teacher distributes Paraphrasing Texts activity sheet to pairs.  Teacher models how to paraphrase the same section of that text that was used to model annotating the text.  Pairs work collaboratively to paraphrase sections of the text and complete activity sheet</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868754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a:t>
            </a:r>
            <a:r>
              <a:rPr lang="en-US" sz="1200" b="1" kern="1200" baseline="30000" dirty="0" smtClean="0">
                <a:solidFill>
                  <a:schemeClr val="tx1"/>
                </a:solidFill>
                <a:effectLst/>
                <a:latin typeface="+mn-lt"/>
                <a:ea typeface="+mn-ea"/>
                <a:cs typeface="+mn-cs"/>
              </a:rPr>
              <a:t>nd</a:t>
            </a:r>
            <a:r>
              <a:rPr lang="en-US" sz="1200" b="1" kern="1200" baseline="0" dirty="0" smtClean="0">
                <a:solidFill>
                  <a:schemeClr val="tx1"/>
                </a:solidFill>
                <a:effectLst/>
                <a:latin typeface="+mn-lt"/>
                <a:ea typeface="+mn-ea"/>
                <a:cs typeface="+mn-cs"/>
              </a:rPr>
              <a:t> Read - </a:t>
            </a:r>
            <a:r>
              <a:rPr lang="en-US" sz="1200" b="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Set the purpose for this activity.  Pairs will</a:t>
            </a:r>
            <a:r>
              <a:rPr lang="en-US" sz="1200" kern="1200" baseline="0" dirty="0" smtClean="0">
                <a:solidFill>
                  <a:schemeClr val="tx1"/>
                </a:solidFill>
                <a:effectLst/>
                <a:latin typeface="+mn-lt"/>
                <a:ea typeface="+mn-ea"/>
                <a:cs typeface="+mn-cs"/>
              </a:rPr>
              <a:t> form Expert Groups </a:t>
            </a:r>
            <a:r>
              <a:rPr lang="en-US" sz="1200" kern="1200" dirty="0" smtClean="0">
                <a:solidFill>
                  <a:schemeClr val="tx1"/>
                </a:solidFill>
                <a:effectLst/>
                <a:latin typeface="+mn-lt"/>
                <a:ea typeface="+mn-ea"/>
                <a:cs typeface="+mn-cs"/>
              </a:rPr>
              <a:t> to share how they paraphrased, make any changes if necessary.</a:t>
            </a:r>
          </a:p>
          <a:p>
            <a:r>
              <a:rPr lang="en-US" sz="1200" kern="1200" dirty="0" smtClean="0">
                <a:solidFill>
                  <a:schemeClr val="tx1"/>
                </a:solidFill>
                <a:effectLst/>
                <a:latin typeface="+mn-lt"/>
                <a:ea typeface="+mn-ea"/>
                <a:cs typeface="+mn-cs"/>
              </a:rPr>
              <a:t>Teacher supports Expert</a:t>
            </a:r>
            <a:r>
              <a:rPr lang="en-US" sz="1200" kern="1200" baseline="0" dirty="0" smtClean="0">
                <a:solidFill>
                  <a:schemeClr val="tx1"/>
                </a:solidFill>
                <a:effectLst/>
                <a:latin typeface="+mn-lt"/>
                <a:ea typeface="+mn-ea"/>
                <a:cs typeface="+mn-cs"/>
              </a:rPr>
              <a:t> Groups.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1801555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a:t>
            </a:r>
            <a:r>
              <a:rPr lang="en-US" sz="1200" b="1" kern="1200" baseline="30000" dirty="0" smtClean="0">
                <a:solidFill>
                  <a:schemeClr val="tx1"/>
                </a:solidFill>
                <a:effectLst/>
                <a:latin typeface="+mn-lt"/>
                <a:ea typeface="+mn-ea"/>
                <a:cs typeface="+mn-cs"/>
              </a:rPr>
              <a:t>nd</a:t>
            </a:r>
            <a:r>
              <a:rPr lang="en-US" sz="1200" b="1" kern="1200" baseline="0" dirty="0" smtClean="0">
                <a:solidFill>
                  <a:schemeClr val="tx1"/>
                </a:solidFill>
                <a:effectLst/>
                <a:latin typeface="+mn-lt"/>
                <a:ea typeface="+mn-ea"/>
                <a:cs typeface="+mn-cs"/>
              </a:rPr>
              <a:t> Read - </a:t>
            </a:r>
            <a:r>
              <a:rPr lang="en-US" sz="1200" b="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Teacher debriefs with whole class by asking for each Expert Group to present how they paraphrased. The</a:t>
            </a:r>
            <a:r>
              <a:rPr lang="en-US" sz="1200" kern="1200" baseline="0" dirty="0" smtClean="0">
                <a:solidFill>
                  <a:schemeClr val="tx1"/>
                </a:solidFill>
                <a:effectLst/>
                <a:latin typeface="+mn-lt"/>
                <a:ea typeface="+mn-ea"/>
                <a:cs typeface="+mn-cs"/>
              </a:rPr>
              <a:t> rest of the students listen actively and take notes on their paper.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16631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Teacher will guide the students to</a:t>
            </a:r>
            <a:r>
              <a:rPr lang="en-US" sz="1200" i="0" kern="1200" baseline="0" dirty="0" smtClean="0">
                <a:solidFill>
                  <a:schemeClr val="tx1"/>
                </a:solidFill>
                <a:effectLst/>
                <a:latin typeface="+mn-lt"/>
                <a:ea typeface="+mn-ea"/>
                <a:cs typeface="+mn-cs"/>
              </a:rPr>
              <a:t> revise their knowledge of Infographics considering the following three questions:</a:t>
            </a:r>
          </a:p>
          <a:p>
            <a:pPr marL="457200" indent="-457200">
              <a:buFont typeface="Arial" charset="0"/>
              <a:buChar char="•"/>
            </a:pPr>
            <a:r>
              <a:rPr lang="en-US" sz="1200" dirty="0" smtClean="0">
                <a:latin typeface="Calibri" charset="0"/>
                <a:ea typeface="Calibri" charset="0"/>
                <a:cs typeface="Calibri" charset="0"/>
              </a:rPr>
              <a:t>How is the information organized?</a:t>
            </a:r>
            <a:endParaRPr lang="en-US" sz="8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What text elements (visuals and words) are included? </a:t>
            </a:r>
            <a:endParaRPr lang="en-US" sz="8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How is language used to present ideas?</a:t>
            </a:r>
          </a:p>
          <a:p>
            <a:pPr marL="0" indent="0">
              <a:buFont typeface="Arial" charset="0"/>
              <a:buNone/>
            </a:pPr>
            <a:r>
              <a:rPr lang="en-US" sz="1200" dirty="0" smtClean="0">
                <a:latin typeface="Calibri" charset="0"/>
                <a:ea typeface="Calibri" charset="0"/>
                <a:cs typeface="Calibri" charset="0"/>
              </a:rPr>
              <a:t>Students</a:t>
            </a:r>
            <a:r>
              <a:rPr lang="en-US" sz="1200" baseline="0" dirty="0" smtClean="0">
                <a:latin typeface="Calibri" charset="0"/>
                <a:ea typeface="Calibri" charset="0"/>
                <a:cs typeface="Calibri" charset="0"/>
              </a:rPr>
              <a:t> will to work in pairs addressing one question at a time. (Next three slides)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1247256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Set the purpose for this activity.  Students will review the text a section at a time in order to find four ideas in</a:t>
            </a:r>
            <a:r>
              <a:rPr lang="en-US" sz="1200" kern="1200" baseline="0" dirty="0" smtClean="0">
                <a:solidFill>
                  <a:schemeClr val="tx1"/>
                </a:solidFill>
                <a:effectLst/>
                <a:latin typeface="+mn-lt"/>
                <a:ea typeface="+mn-ea"/>
                <a:cs typeface="+mn-cs"/>
              </a:rPr>
              <a:t> the text</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1532026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609602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270737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53</a:t>
            </a:fld>
            <a:endParaRPr lang="en-US"/>
          </a:p>
        </p:txBody>
      </p:sp>
    </p:spTree>
    <p:extLst>
      <p:ext uri="{BB962C8B-B14F-4D97-AF65-F5344CB8AC3E}">
        <p14:creationId xmlns:p14="http://schemas.microsoft.com/office/powerpoint/2010/main" val="1514133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584610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2800" dirty="0" smtClean="0"/>
              <a:t>Review your artifacts from the Three Reads lesson</a:t>
            </a:r>
          </a:p>
          <a:p>
            <a:pPr marL="0" lvl="1"/>
            <a:endParaRPr lang="en-US" sz="2800" dirty="0" smtClean="0"/>
          </a:p>
          <a:p>
            <a:pPr marL="0" lvl="1"/>
            <a:r>
              <a:rPr lang="en-US" sz="2800" b="1" dirty="0" smtClean="0"/>
              <a:t>What do you notice in the written text? Cite details to CLARIFY and FORTIFY your ideas?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735954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1</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328960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2</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886207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3</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58</a:t>
            </a:fld>
            <a:endParaRPr lang="en-US"/>
          </a:p>
        </p:txBody>
      </p:sp>
    </p:spTree>
    <p:extLst>
      <p:ext uri="{BB962C8B-B14F-4D97-AF65-F5344CB8AC3E}">
        <p14:creationId xmlns:p14="http://schemas.microsoft.com/office/powerpoint/2010/main" val="1904964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4</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59</a:t>
            </a:fld>
            <a:endParaRPr lang="en-US"/>
          </a:p>
        </p:txBody>
      </p:sp>
    </p:spTree>
    <p:extLst>
      <p:ext uri="{BB962C8B-B14F-4D97-AF65-F5344CB8AC3E}">
        <p14:creationId xmlns:p14="http://schemas.microsoft.com/office/powerpoint/2010/main" val="63372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HAVE STUDENTS STUDY</a:t>
            </a:r>
            <a:r>
              <a:rPr lang="en-US" sz="1200" i="0" kern="1200" baseline="0" dirty="0" smtClean="0">
                <a:solidFill>
                  <a:schemeClr val="tx1"/>
                </a:solidFill>
                <a:effectLst/>
                <a:latin typeface="+mn-lt"/>
                <a:ea typeface="+mn-ea"/>
                <a:cs typeface="+mn-cs"/>
              </a:rPr>
              <a:t> THE INFOGRAPHIC AND </a:t>
            </a:r>
            <a:r>
              <a:rPr lang="en-US" sz="1200" i="0" kern="1200" dirty="0" smtClean="0">
                <a:solidFill>
                  <a:schemeClr val="tx1"/>
                </a:solidFill>
                <a:effectLst/>
                <a:latin typeface="+mn-lt"/>
                <a:ea typeface="+mn-ea"/>
                <a:cs typeface="+mn-cs"/>
              </a:rPr>
              <a:t>ADDRESS</a:t>
            </a:r>
            <a:r>
              <a:rPr lang="en-US" sz="1200" i="0" kern="1200" baseline="0" dirty="0" smtClean="0">
                <a:solidFill>
                  <a:schemeClr val="tx1"/>
                </a:solidFill>
                <a:effectLst/>
                <a:latin typeface="+mn-lt"/>
                <a:ea typeface="+mn-ea"/>
                <a:cs typeface="+mn-cs"/>
              </a:rPr>
              <a:t> THE FOLLOWING QUESTION</a:t>
            </a:r>
            <a:r>
              <a:rPr lang="en-US" sz="1200" i="1" kern="1200" baseline="0" dirty="0" smtClean="0">
                <a:solidFill>
                  <a:schemeClr val="tx1"/>
                </a:solidFill>
                <a:effectLst/>
                <a:latin typeface="+mn-lt"/>
                <a:ea typeface="+mn-ea"/>
                <a:cs typeface="+mn-cs"/>
              </a:rPr>
              <a:t>: </a:t>
            </a:r>
          </a:p>
          <a:p>
            <a:pPr marL="171450" indent="-171450">
              <a:buFont typeface="Arial" charset="0"/>
              <a:buChar char="•"/>
            </a:pPr>
            <a:r>
              <a:rPr lang="en-US" sz="1200" b="1" dirty="0" smtClean="0">
                <a:latin typeface="Calibri" charset="0"/>
                <a:ea typeface="Calibri" charset="0"/>
                <a:cs typeface="Calibri" charset="0"/>
              </a:rPr>
              <a:t>How is the information organized?</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766865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5</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8587509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6</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602599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Review</a:t>
            </a:r>
            <a:r>
              <a:rPr lang="en-US" sz="1200" kern="1200" baseline="0" dirty="0" smtClean="0">
                <a:solidFill>
                  <a:schemeClr val="tx1"/>
                </a:solidFill>
                <a:effectLst/>
                <a:latin typeface="+mn-lt"/>
                <a:ea typeface="+mn-ea"/>
                <a:cs typeface="+mn-cs"/>
              </a:rPr>
              <a:t> the Listening Task Poster and assign each student a focus to prepare for Active Listening</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475109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 TO THE MODEL CONSTRUCTIVE CONVERSATION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63</a:t>
            </a:fld>
            <a:endParaRPr lang="en-US"/>
          </a:p>
        </p:txBody>
      </p:sp>
    </p:spTree>
    <p:extLst>
      <p:ext uri="{BB962C8B-B14F-4D97-AF65-F5344CB8AC3E}">
        <p14:creationId xmlns:p14="http://schemas.microsoft.com/office/powerpoint/2010/main" val="924919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t>DEBRIEF</a:t>
            </a:r>
            <a:r>
              <a:rPr lang="en-US" sz="2800" b="1" baseline="0" dirty="0" smtClean="0"/>
              <a:t> THE MODEL</a:t>
            </a:r>
          </a:p>
          <a:p>
            <a:endParaRPr lang="en-US" sz="2800" b="1" baseline="0" dirty="0" smtClean="0"/>
          </a:p>
          <a:p>
            <a:r>
              <a:rPr lang="en-US" sz="2800" b="1" dirty="0" smtClean="0"/>
              <a:t>Let’s share out your findings. </a:t>
            </a:r>
          </a:p>
          <a:p>
            <a:endParaRPr lang="en-US" sz="1000" dirty="0" smtClean="0"/>
          </a:p>
          <a:p>
            <a:r>
              <a:rPr lang="en-US" sz="2000" dirty="0" smtClean="0"/>
              <a:t>Each of you listened actively for one specific criterion:</a:t>
            </a:r>
          </a:p>
          <a:p>
            <a:endParaRPr lang="en-US" sz="1000" dirty="0" smtClean="0"/>
          </a:p>
          <a:p>
            <a:pPr marL="914400" lvl="1" indent="-457200">
              <a:buFont typeface="Arial" charset="0"/>
              <a:buChar char="•"/>
            </a:pPr>
            <a:r>
              <a:rPr lang="en-US" sz="2000" dirty="0" smtClean="0"/>
              <a:t>1s – How did each partner accurately address the prompt throughout the entire conversation?</a:t>
            </a:r>
          </a:p>
          <a:p>
            <a:pPr marL="914400" lvl="1" indent="-457200">
              <a:buFont typeface="Wingdings" charset="2"/>
              <a:buChar char="q"/>
            </a:pPr>
            <a:endParaRPr lang="en-US" sz="1000" dirty="0" smtClean="0"/>
          </a:p>
          <a:p>
            <a:pPr marL="914400" lvl="1" indent="-457200">
              <a:buFont typeface="Arial" charset="0"/>
              <a:buChar char="•"/>
            </a:pPr>
            <a:r>
              <a:rPr lang="en-US" sz="2000" dirty="0" smtClean="0"/>
              <a:t>2s - How did each partner combine ideas across texts?</a:t>
            </a:r>
          </a:p>
          <a:p>
            <a:pPr marL="914400" lvl="1" indent="-457200">
              <a:buFont typeface="Arial" charset="0"/>
              <a:buChar char="•"/>
            </a:pPr>
            <a:endParaRPr lang="en-US" sz="1000" dirty="0" smtClean="0"/>
          </a:p>
          <a:p>
            <a:pPr marL="914400" lvl="1" indent="-457200">
              <a:buFont typeface="Arial" charset="0"/>
              <a:buChar char="•"/>
            </a:pPr>
            <a:r>
              <a:rPr lang="en-US" sz="2000" dirty="0" smtClean="0"/>
              <a:t>3s - How did each partner provide multiple examples of evidence ?</a:t>
            </a:r>
          </a:p>
          <a:p>
            <a:pPr marL="914400" lvl="1" indent="-457200">
              <a:buFont typeface="Arial" charset="0"/>
              <a:buChar char="•"/>
            </a:pPr>
            <a:endParaRPr lang="en-US" sz="1000" dirty="0" smtClean="0"/>
          </a:p>
          <a:p>
            <a:pPr marL="914400" lvl="1" indent="-457200">
              <a:buFont typeface="Arial" charset="0"/>
              <a:buChar char="•"/>
            </a:pPr>
            <a:r>
              <a:rPr lang="en-US" sz="2000" dirty="0" smtClean="0"/>
              <a:t>4s - How did each partner utilize academic and domain specific vocabulary – precise language?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9246625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2289258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MAKE</a:t>
            </a:r>
            <a:r>
              <a:rPr lang="en-US" sz="1200" kern="1200" baseline="0" dirty="0" smtClean="0">
                <a:solidFill>
                  <a:schemeClr val="tx1"/>
                </a:solidFill>
                <a:effectLst/>
                <a:latin typeface="+mn-lt"/>
                <a:ea typeface="+mn-ea"/>
                <a:cs typeface="+mn-cs"/>
              </a:rPr>
              <a:t> SURE STUDENTS HAVE ALL TEXTS TO REFER TO AS THEY HAVE A CONSTRUCTIVE CONVERSATION WITH THEIR PARTNER.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7777310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2.0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8929937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LISTENING TASK POSTER TO DEBRIEF THE FISHBOWL MODEL WITH</a:t>
            </a:r>
            <a:r>
              <a:rPr lang="en-US" sz="1200" kern="1200" baseline="0" dirty="0" smtClean="0">
                <a:solidFill>
                  <a:schemeClr val="tx1"/>
                </a:solidFill>
                <a:effectLst/>
                <a:latin typeface="+mn-lt"/>
                <a:ea typeface="+mn-ea"/>
                <a:cs typeface="+mn-cs"/>
              </a:rPr>
              <a:t> STUDENTS AND PROVIDE FEEDBACK</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6572549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86480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i="0" kern="1200" dirty="0" smtClean="0">
                <a:solidFill>
                  <a:schemeClr val="tx1"/>
                </a:solidFill>
                <a:effectLst/>
                <a:latin typeface="+mn-lt"/>
                <a:ea typeface="+mn-ea"/>
                <a:cs typeface="+mn-cs"/>
              </a:rPr>
              <a:t>HAVE STUDENTS STUDY</a:t>
            </a:r>
            <a:r>
              <a:rPr lang="en-US" sz="1200" i="0" kern="1200" baseline="0" dirty="0" smtClean="0">
                <a:solidFill>
                  <a:schemeClr val="tx1"/>
                </a:solidFill>
                <a:effectLst/>
                <a:latin typeface="+mn-lt"/>
                <a:ea typeface="+mn-ea"/>
                <a:cs typeface="+mn-cs"/>
              </a:rPr>
              <a:t> THE INFOGRAPHIC AND </a:t>
            </a:r>
            <a:r>
              <a:rPr lang="en-US" sz="1200" i="0" kern="1200" dirty="0" smtClean="0">
                <a:solidFill>
                  <a:schemeClr val="tx1"/>
                </a:solidFill>
                <a:effectLst/>
                <a:latin typeface="+mn-lt"/>
                <a:ea typeface="+mn-ea"/>
                <a:cs typeface="+mn-cs"/>
              </a:rPr>
              <a:t>ADDRESS</a:t>
            </a:r>
            <a:r>
              <a:rPr lang="en-US" sz="1200" i="0" kern="1200" baseline="0" dirty="0" smtClean="0">
                <a:solidFill>
                  <a:schemeClr val="tx1"/>
                </a:solidFill>
                <a:effectLst/>
                <a:latin typeface="+mn-lt"/>
                <a:ea typeface="+mn-ea"/>
                <a:cs typeface="+mn-cs"/>
              </a:rPr>
              <a:t> THE FOLLOWING QUESTION: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dirty="0" smtClean="0">
                <a:latin typeface="Calibri" charset="0"/>
                <a:ea typeface="Calibri" charset="0"/>
                <a:cs typeface="Calibri" charset="0"/>
              </a:rPr>
              <a:t>What text elements are included?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19153337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513662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4774591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72</a:t>
            </a:fld>
            <a:endParaRPr lang="en-US"/>
          </a:p>
        </p:txBody>
      </p:sp>
    </p:spTree>
    <p:extLst>
      <p:ext uri="{BB962C8B-B14F-4D97-AF65-F5344CB8AC3E}">
        <p14:creationId xmlns:p14="http://schemas.microsoft.com/office/powerpoint/2010/main" val="9459252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CF33E-9A4F-DC43-BEB4-18EC813BF4E4}" type="slidenum">
              <a:rPr lang="en-US" smtClean="0"/>
              <a:t>73</a:t>
            </a:fld>
            <a:endParaRPr lang="en-US"/>
          </a:p>
        </p:txBody>
      </p:sp>
    </p:spTree>
    <p:extLst>
      <p:ext uri="{BB962C8B-B14F-4D97-AF65-F5344CB8AC3E}">
        <p14:creationId xmlns:p14="http://schemas.microsoft.com/office/powerpoint/2010/main" val="7432631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1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74</a:t>
            </a:fld>
            <a:endParaRPr lang="en-US"/>
          </a:p>
        </p:txBody>
      </p:sp>
    </p:spTree>
    <p:extLst>
      <p:ext uri="{BB962C8B-B14F-4D97-AF65-F5344CB8AC3E}">
        <p14:creationId xmlns:p14="http://schemas.microsoft.com/office/powerpoint/2010/main" val="11201617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2</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75</a:t>
            </a:fld>
            <a:endParaRPr lang="en-US"/>
          </a:p>
        </p:txBody>
      </p:sp>
    </p:spTree>
    <p:extLst>
      <p:ext uri="{BB962C8B-B14F-4D97-AF65-F5344CB8AC3E}">
        <p14:creationId xmlns:p14="http://schemas.microsoft.com/office/powerpoint/2010/main" val="9298416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3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76</a:t>
            </a:fld>
            <a:endParaRPr lang="en-US"/>
          </a:p>
        </p:txBody>
      </p:sp>
    </p:spTree>
    <p:extLst>
      <p:ext uri="{BB962C8B-B14F-4D97-AF65-F5344CB8AC3E}">
        <p14:creationId xmlns:p14="http://schemas.microsoft.com/office/powerpoint/2010/main" val="3216850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4</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77</a:t>
            </a:fld>
            <a:endParaRPr lang="en-US"/>
          </a:p>
        </p:txBody>
      </p:sp>
    </p:spTree>
    <p:extLst>
      <p:ext uri="{BB962C8B-B14F-4D97-AF65-F5344CB8AC3E}">
        <p14:creationId xmlns:p14="http://schemas.microsoft.com/office/powerpoint/2010/main" val="2997112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5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78</a:t>
            </a:fld>
            <a:endParaRPr lang="en-US"/>
          </a:p>
        </p:txBody>
      </p:sp>
    </p:spTree>
    <p:extLst>
      <p:ext uri="{BB962C8B-B14F-4D97-AF65-F5344CB8AC3E}">
        <p14:creationId xmlns:p14="http://schemas.microsoft.com/office/powerpoint/2010/main" val="16066454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6</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79</a:t>
            </a:fld>
            <a:endParaRPr lang="en-US"/>
          </a:p>
        </p:txBody>
      </p:sp>
    </p:spTree>
    <p:extLst>
      <p:ext uri="{BB962C8B-B14F-4D97-AF65-F5344CB8AC3E}">
        <p14:creationId xmlns:p14="http://schemas.microsoft.com/office/powerpoint/2010/main" val="165902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HAVE STUDENTS STUDY</a:t>
            </a:r>
            <a:r>
              <a:rPr lang="en-US" sz="1200" i="0" kern="1200" baseline="0" dirty="0" smtClean="0">
                <a:solidFill>
                  <a:schemeClr val="tx1"/>
                </a:solidFill>
                <a:effectLst/>
                <a:latin typeface="+mn-lt"/>
                <a:ea typeface="+mn-ea"/>
                <a:cs typeface="+mn-cs"/>
              </a:rPr>
              <a:t> THE INFOGRAPHIC AND </a:t>
            </a:r>
            <a:r>
              <a:rPr lang="en-US" sz="1200" i="0" kern="1200" dirty="0" smtClean="0">
                <a:solidFill>
                  <a:schemeClr val="tx1"/>
                </a:solidFill>
                <a:effectLst/>
                <a:latin typeface="+mn-lt"/>
                <a:ea typeface="+mn-ea"/>
                <a:cs typeface="+mn-cs"/>
              </a:rPr>
              <a:t>ADDRESS</a:t>
            </a:r>
            <a:r>
              <a:rPr lang="en-US" sz="1200" i="0" kern="1200" baseline="0" dirty="0" smtClean="0">
                <a:solidFill>
                  <a:schemeClr val="tx1"/>
                </a:solidFill>
                <a:effectLst/>
                <a:latin typeface="+mn-lt"/>
                <a:ea typeface="+mn-ea"/>
                <a:cs typeface="+mn-cs"/>
              </a:rPr>
              <a:t> THE FOLLOWING QUESTION: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dirty="0" smtClean="0">
                <a:latin typeface="Calibri" charset="0"/>
                <a:ea typeface="Calibri" charset="0"/>
                <a:cs typeface="Calibri" charset="0"/>
              </a:rPr>
              <a:t>How is language used to present an idea?</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8191678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Review</a:t>
            </a:r>
            <a:r>
              <a:rPr lang="en-US" sz="1200" kern="1200" baseline="0" dirty="0" smtClean="0">
                <a:solidFill>
                  <a:schemeClr val="tx1"/>
                </a:solidFill>
                <a:effectLst/>
                <a:latin typeface="+mn-lt"/>
                <a:ea typeface="+mn-ea"/>
                <a:cs typeface="+mn-cs"/>
              </a:rPr>
              <a:t> the Listening Task Poster and assign each student a focus to prepare for Active Listening</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80</a:t>
            </a:fld>
            <a:endParaRPr lang="en-US"/>
          </a:p>
        </p:txBody>
      </p:sp>
    </p:spTree>
    <p:extLst>
      <p:ext uri="{BB962C8B-B14F-4D97-AF65-F5344CB8AC3E}">
        <p14:creationId xmlns:p14="http://schemas.microsoft.com/office/powerpoint/2010/main" val="10711723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 TO THE MODEL CONSTRUCTIVE CONVERSATION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81</a:t>
            </a:fld>
            <a:endParaRPr lang="en-US"/>
          </a:p>
        </p:txBody>
      </p:sp>
    </p:spTree>
    <p:extLst>
      <p:ext uri="{BB962C8B-B14F-4D97-AF65-F5344CB8AC3E}">
        <p14:creationId xmlns:p14="http://schemas.microsoft.com/office/powerpoint/2010/main" val="810902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t>DEBRIEF</a:t>
            </a:r>
            <a:r>
              <a:rPr lang="en-US" sz="2800" b="1" baseline="0" dirty="0" smtClean="0"/>
              <a:t> THE MODEL</a:t>
            </a:r>
          </a:p>
          <a:p>
            <a:endParaRPr lang="en-US" sz="2800" b="1" baseline="0" dirty="0" smtClean="0"/>
          </a:p>
          <a:p>
            <a:r>
              <a:rPr lang="en-US" sz="2800" b="1" dirty="0" smtClean="0"/>
              <a:t>Let’s share out your findings. </a:t>
            </a:r>
          </a:p>
          <a:p>
            <a:endParaRPr lang="en-US" sz="1000" dirty="0" smtClean="0"/>
          </a:p>
          <a:p>
            <a:r>
              <a:rPr lang="en-US" sz="2000" dirty="0" smtClean="0"/>
              <a:t>Each of you listened actively for one specific criterion:</a:t>
            </a:r>
          </a:p>
          <a:p>
            <a:endParaRPr lang="en-US" sz="1000" dirty="0" smtClean="0"/>
          </a:p>
          <a:p>
            <a:pPr marL="914400" lvl="1" indent="-457200">
              <a:buFont typeface="Arial" charset="0"/>
              <a:buChar char="•"/>
            </a:pPr>
            <a:r>
              <a:rPr lang="en-US" sz="2000" dirty="0" smtClean="0"/>
              <a:t>1s – How did each partner accurately address the prompt throughout the entire conversation?</a:t>
            </a:r>
          </a:p>
          <a:p>
            <a:pPr marL="914400" lvl="1" indent="-457200">
              <a:buFont typeface="Wingdings" charset="2"/>
              <a:buChar char="q"/>
            </a:pPr>
            <a:endParaRPr lang="en-US" sz="1000" dirty="0" smtClean="0"/>
          </a:p>
          <a:p>
            <a:pPr marL="914400" lvl="1" indent="-457200">
              <a:buFont typeface="Arial" charset="0"/>
              <a:buChar char="•"/>
            </a:pPr>
            <a:r>
              <a:rPr lang="en-US" sz="2000" dirty="0" smtClean="0"/>
              <a:t>2s - How did each partner combine ideas across texts?</a:t>
            </a:r>
          </a:p>
          <a:p>
            <a:pPr marL="914400" lvl="1" indent="-457200">
              <a:buFont typeface="Arial" charset="0"/>
              <a:buChar char="•"/>
            </a:pPr>
            <a:endParaRPr lang="en-US" sz="1000" dirty="0" smtClean="0"/>
          </a:p>
          <a:p>
            <a:pPr marL="914400" lvl="1" indent="-457200">
              <a:buFont typeface="Arial" charset="0"/>
              <a:buChar char="•"/>
            </a:pPr>
            <a:r>
              <a:rPr lang="en-US" sz="2000" dirty="0" smtClean="0"/>
              <a:t>3s - How did each partner provide multiple examples of evidence ?</a:t>
            </a:r>
          </a:p>
          <a:p>
            <a:pPr marL="914400" lvl="1" indent="-457200">
              <a:buFont typeface="Arial" charset="0"/>
              <a:buChar char="•"/>
            </a:pPr>
            <a:endParaRPr lang="en-US" sz="1000" dirty="0" smtClean="0"/>
          </a:p>
          <a:p>
            <a:pPr marL="914400" lvl="1" indent="-457200">
              <a:buFont typeface="Arial" charset="0"/>
              <a:buChar char="•"/>
            </a:pPr>
            <a:r>
              <a:rPr lang="en-US" sz="2000" dirty="0" smtClean="0"/>
              <a:t>4s - How did each partner utilize academic and domain specific vocabulary – precise language?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82</a:t>
            </a:fld>
            <a:endParaRPr lang="en-US"/>
          </a:p>
        </p:txBody>
      </p:sp>
    </p:spTree>
    <p:extLst>
      <p:ext uri="{BB962C8B-B14F-4D97-AF65-F5344CB8AC3E}">
        <p14:creationId xmlns:p14="http://schemas.microsoft.com/office/powerpoint/2010/main" val="6318882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83</a:t>
            </a:fld>
            <a:endParaRPr lang="en-US"/>
          </a:p>
        </p:txBody>
      </p:sp>
    </p:spTree>
    <p:extLst>
      <p:ext uri="{BB962C8B-B14F-4D97-AF65-F5344CB8AC3E}">
        <p14:creationId xmlns:p14="http://schemas.microsoft.com/office/powerpoint/2010/main" val="8907353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MAKE</a:t>
            </a:r>
            <a:r>
              <a:rPr lang="en-US" sz="1200" kern="1200" baseline="0" dirty="0" smtClean="0">
                <a:solidFill>
                  <a:schemeClr val="tx1"/>
                </a:solidFill>
                <a:effectLst/>
                <a:latin typeface="+mn-lt"/>
                <a:ea typeface="+mn-ea"/>
                <a:cs typeface="+mn-cs"/>
              </a:rPr>
              <a:t> SURE STUDENTS HAVE ALL TEXTS TO REFER TO AS THEY HAVE A CONSTRUCTIVE CONVERSATION WITH THEIR PARTNER.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84</a:t>
            </a:fld>
            <a:endParaRPr lang="en-US"/>
          </a:p>
        </p:txBody>
      </p:sp>
    </p:spTree>
    <p:extLst>
      <p:ext uri="{BB962C8B-B14F-4D97-AF65-F5344CB8AC3E}">
        <p14:creationId xmlns:p14="http://schemas.microsoft.com/office/powerpoint/2010/main" val="20300875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2.0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85</a:t>
            </a:fld>
            <a:endParaRPr lang="en-US"/>
          </a:p>
        </p:txBody>
      </p:sp>
    </p:spTree>
    <p:extLst>
      <p:ext uri="{BB962C8B-B14F-4D97-AF65-F5344CB8AC3E}">
        <p14:creationId xmlns:p14="http://schemas.microsoft.com/office/powerpoint/2010/main" val="10426590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LISTENING TASK POSTER TO DEBRIEF THE FISHBOWL MODEL WITH</a:t>
            </a:r>
            <a:r>
              <a:rPr lang="en-US" sz="1200" kern="1200" baseline="0" dirty="0" smtClean="0">
                <a:solidFill>
                  <a:schemeClr val="tx1"/>
                </a:solidFill>
                <a:effectLst/>
                <a:latin typeface="+mn-lt"/>
                <a:ea typeface="+mn-ea"/>
                <a:cs typeface="+mn-cs"/>
              </a:rPr>
              <a:t> STUDENTS AND PROVIDE FEEDBACK</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86</a:t>
            </a:fld>
            <a:endParaRPr lang="en-US"/>
          </a:p>
        </p:txBody>
      </p:sp>
    </p:spTree>
    <p:extLst>
      <p:ext uri="{BB962C8B-B14F-4D97-AF65-F5344CB8AC3E}">
        <p14:creationId xmlns:p14="http://schemas.microsoft.com/office/powerpoint/2010/main" val="2573767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Remind</a:t>
            </a:r>
            <a:r>
              <a:rPr lang="en-US" baseline="0" dirty="0" smtClean="0"/>
              <a:t> students to keep her/his artifacts in their artifacts folder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87</a:t>
            </a:fld>
            <a:endParaRPr lang="en-US"/>
          </a:p>
        </p:txBody>
      </p:sp>
    </p:spTree>
    <p:extLst>
      <p:ext uri="{BB962C8B-B14F-4D97-AF65-F5344CB8AC3E}">
        <p14:creationId xmlns:p14="http://schemas.microsoft.com/office/powerpoint/2010/main" val="10635975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88</a:t>
            </a:fld>
            <a:endParaRPr lang="en-US"/>
          </a:p>
        </p:txBody>
      </p:sp>
    </p:spTree>
    <p:extLst>
      <p:ext uri="{BB962C8B-B14F-4D97-AF65-F5344CB8AC3E}">
        <p14:creationId xmlns:p14="http://schemas.microsoft.com/office/powerpoint/2010/main" val="15081191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CF33E-9A4F-DC43-BEB4-18EC813BF4E4}" type="slidenum">
              <a:rPr lang="en-US" smtClean="0"/>
              <a:t>89</a:t>
            </a:fld>
            <a:endParaRPr lang="en-US"/>
          </a:p>
        </p:txBody>
      </p:sp>
    </p:spTree>
    <p:extLst>
      <p:ext uri="{BB962C8B-B14F-4D97-AF65-F5344CB8AC3E}">
        <p14:creationId xmlns:p14="http://schemas.microsoft.com/office/powerpoint/2010/main" val="1946919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you will work with your partners to review all you know about the Constructive Conversation Skills. We will use the </a:t>
            </a:r>
            <a:r>
              <a:rPr lang="en-US" sz="1200" b="1" i="1" kern="1200" dirty="0" smtClean="0">
                <a:solidFill>
                  <a:schemeClr val="tx1"/>
                </a:solidFill>
                <a:effectLst/>
                <a:latin typeface="+mn-lt"/>
                <a:ea typeface="+mn-ea"/>
                <a:cs typeface="+mn-cs"/>
              </a:rPr>
              <a:t>Give One-Get One Graphic Organizer </a:t>
            </a:r>
            <a:r>
              <a:rPr lang="en-US" sz="1200" i="1" kern="1200" dirty="0" smtClean="0">
                <a:solidFill>
                  <a:schemeClr val="tx1"/>
                </a:solidFill>
                <a:effectLst/>
                <a:latin typeface="+mn-lt"/>
                <a:ea typeface="+mn-ea"/>
                <a:cs typeface="+mn-cs"/>
              </a:rPr>
              <a:t>to think and take notes about the following prompt: </a:t>
            </a:r>
            <a:endParaRPr lang="en-US" dirty="0" smtClean="0"/>
          </a:p>
          <a:p>
            <a:r>
              <a:rPr lang="en-US" sz="1200" b="1" dirty="0" smtClean="0">
                <a:ea typeface="Calibri" charset="0"/>
                <a:cs typeface="Calibri" charset="0"/>
              </a:rPr>
              <a:t>What information will you include in an infographic about the Constructive Conversation Skills?</a:t>
            </a:r>
            <a:endParaRPr lang="en-US" sz="1200" b="1"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Give One-Get One Graphic Organizer </a:t>
            </a:r>
            <a:r>
              <a:rPr lang="en-US" sz="1200" kern="1200" dirty="0" smtClean="0">
                <a:solidFill>
                  <a:schemeClr val="tx1"/>
                </a:solidFill>
                <a:effectLst/>
                <a:latin typeface="+mn-lt"/>
                <a:ea typeface="+mn-ea"/>
                <a:cs typeface="+mn-cs"/>
              </a:rPr>
              <a:t>to students. Display the directions for the </a:t>
            </a:r>
            <a:r>
              <a:rPr lang="en-US" sz="1200" b="1" kern="1200" dirty="0" smtClean="0">
                <a:solidFill>
                  <a:schemeClr val="tx1"/>
                </a:solidFill>
                <a:effectLst/>
                <a:latin typeface="+mn-lt"/>
                <a:ea typeface="+mn-ea"/>
                <a:cs typeface="+mn-cs"/>
              </a:rPr>
              <a:t>Give One-Get One Protocol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1197459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THE PURPOSE OF THE LESSON - SHARE</a:t>
            </a:r>
            <a:r>
              <a:rPr lang="en-US" baseline="0" dirty="0" smtClean="0"/>
              <a:t> LESSON OBJECTIVES WITH STUDENTS</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90</a:t>
            </a:fld>
            <a:endParaRPr lang="en-US"/>
          </a:p>
        </p:txBody>
      </p:sp>
    </p:spTree>
    <p:extLst>
      <p:ext uri="{BB962C8B-B14F-4D97-AF65-F5344CB8AC3E}">
        <p14:creationId xmlns:p14="http://schemas.microsoft.com/office/powerpoint/2010/main" val="20794639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91</a:t>
            </a:fld>
            <a:endParaRPr lang="en-US"/>
          </a:p>
        </p:txBody>
      </p:sp>
    </p:spTree>
    <p:extLst>
      <p:ext uri="{BB962C8B-B14F-4D97-AF65-F5344CB8AC3E}">
        <p14:creationId xmlns:p14="http://schemas.microsoft.com/office/powerpoint/2010/main" val="15980673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1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92</a:t>
            </a:fld>
            <a:endParaRPr lang="en-US"/>
          </a:p>
        </p:txBody>
      </p:sp>
    </p:spTree>
    <p:extLst>
      <p:ext uri="{BB962C8B-B14F-4D97-AF65-F5344CB8AC3E}">
        <p14:creationId xmlns:p14="http://schemas.microsoft.com/office/powerpoint/2010/main" val="7857732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2</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93</a:t>
            </a:fld>
            <a:endParaRPr lang="en-US"/>
          </a:p>
        </p:txBody>
      </p:sp>
    </p:spTree>
    <p:extLst>
      <p:ext uri="{BB962C8B-B14F-4D97-AF65-F5344CB8AC3E}">
        <p14:creationId xmlns:p14="http://schemas.microsoft.com/office/powerpoint/2010/main" val="19165300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3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94</a:t>
            </a:fld>
            <a:endParaRPr lang="en-US"/>
          </a:p>
        </p:txBody>
      </p:sp>
    </p:spTree>
    <p:extLst>
      <p:ext uri="{BB962C8B-B14F-4D97-AF65-F5344CB8AC3E}">
        <p14:creationId xmlns:p14="http://schemas.microsoft.com/office/powerpoint/2010/main" val="8557015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4</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95</a:t>
            </a:fld>
            <a:endParaRPr lang="en-US"/>
          </a:p>
        </p:txBody>
      </p:sp>
    </p:spTree>
    <p:extLst>
      <p:ext uri="{BB962C8B-B14F-4D97-AF65-F5344CB8AC3E}">
        <p14:creationId xmlns:p14="http://schemas.microsoft.com/office/powerpoint/2010/main" val="17212114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5 </a:t>
            </a:r>
            <a:r>
              <a:rPr lang="en-US" sz="1200" i="1" kern="1200" baseline="0" dirty="0" smtClean="0">
                <a:solidFill>
                  <a:schemeClr val="tx1"/>
                </a:solidFill>
                <a:effectLst/>
                <a:latin typeface="+mn-lt"/>
                <a:ea typeface="+mn-ea"/>
                <a:cs typeface="+mn-cs"/>
              </a:rPr>
              <a:t>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96</a:t>
            </a:fld>
            <a:endParaRPr lang="en-US"/>
          </a:p>
        </p:txBody>
      </p:sp>
    </p:spTree>
    <p:extLst>
      <p:ext uri="{BB962C8B-B14F-4D97-AF65-F5344CB8AC3E}">
        <p14:creationId xmlns:p14="http://schemas.microsoft.com/office/powerpoint/2010/main" val="18196802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GUIDE STUDENTS THROUGH STEP 6</a:t>
            </a:r>
            <a:r>
              <a:rPr lang="en-US" sz="1200" i="1" kern="1200" baseline="0" dirty="0" smtClean="0">
                <a:solidFill>
                  <a:schemeClr val="tx1"/>
                </a:solidFill>
                <a:effectLst/>
                <a:latin typeface="+mn-lt"/>
                <a:ea typeface="+mn-ea"/>
                <a:cs typeface="+mn-cs"/>
              </a:rPr>
              <a:t> OF THE GRAPHIC ORGANIZER. STUDENTS SHOULD COLLABORATE AND DISCUSS THEIR ANSWERS BEFORE WRITING THEM DOWN ON THEIR PAPERS.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97</a:t>
            </a:fld>
            <a:endParaRPr lang="en-US"/>
          </a:p>
        </p:txBody>
      </p:sp>
    </p:spTree>
    <p:extLst>
      <p:ext uri="{BB962C8B-B14F-4D97-AF65-F5344CB8AC3E}">
        <p14:creationId xmlns:p14="http://schemas.microsoft.com/office/powerpoint/2010/main" val="16992119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Review</a:t>
            </a:r>
            <a:r>
              <a:rPr lang="en-US" sz="1200" kern="1200" baseline="0" dirty="0" smtClean="0">
                <a:solidFill>
                  <a:schemeClr val="tx1"/>
                </a:solidFill>
                <a:effectLst/>
                <a:latin typeface="+mn-lt"/>
                <a:ea typeface="+mn-ea"/>
                <a:cs typeface="+mn-cs"/>
              </a:rPr>
              <a:t> the Listening Task Poster and assign each student a focus to prepare for Active Listening</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98</a:t>
            </a:fld>
            <a:endParaRPr lang="en-US"/>
          </a:p>
        </p:txBody>
      </p:sp>
    </p:spTree>
    <p:extLst>
      <p:ext uri="{BB962C8B-B14F-4D97-AF65-F5344CB8AC3E}">
        <p14:creationId xmlns:p14="http://schemas.microsoft.com/office/powerpoint/2010/main" val="4827473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 TO THE MODEL CONSTRUCTIVE CONVERSATION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99</a:t>
            </a:fld>
            <a:endParaRPr lang="en-US"/>
          </a:p>
        </p:txBody>
      </p:sp>
    </p:spTree>
    <p:extLst>
      <p:ext uri="{BB962C8B-B14F-4D97-AF65-F5344CB8AC3E}">
        <p14:creationId xmlns:p14="http://schemas.microsoft.com/office/powerpoint/2010/main" val="116996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34CB35-1CF2-6044-832C-7CD3ED02BA9C}"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3BA9F-792A-C540-A2DA-FCBBC84AA13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34CB35-1CF2-6044-832C-7CD3ED02BA9C}"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34CB35-1CF2-6044-832C-7CD3ED02BA9C}"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34CB35-1CF2-6044-832C-7CD3ED02BA9C}"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34CB35-1CF2-6044-832C-7CD3ED02BA9C}" type="datetimeFigureOut">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C3BA9F-792A-C540-A2DA-FCBBC84AA13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34CB35-1CF2-6044-832C-7CD3ED02BA9C}" type="datetimeFigureOut">
              <a:rPr lang="en-US" smtClean="0"/>
              <a:t>1/10/18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34CB35-1CF2-6044-832C-7CD3ED02BA9C}" type="datetimeFigureOut">
              <a:rPr lang="en-US" smtClean="0"/>
              <a:t>1/10/18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34CB35-1CF2-6044-832C-7CD3ED02BA9C}" type="datetimeFigureOut">
              <a:rPr lang="en-US" smtClean="0"/>
              <a:t>1/10/18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834CB35-1CF2-6044-832C-7CD3ED02BA9C}" type="datetimeFigureOut">
              <a:rPr lang="en-US" smtClean="0"/>
              <a:t>1/10/18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834CB35-1CF2-6044-832C-7CD3ED02BA9C}" type="datetimeFigureOut">
              <a:rPr lang="en-US" smtClean="0"/>
              <a:t>1/10/18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C3BA9F-792A-C540-A2DA-FCBBC84AA13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34CB35-1CF2-6044-832C-7CD3ED02BA9C}" type="datetimeFigureOut">
              <a:rPr lang="en-US" smtClean="0"/>
              <a:t>1/10/18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C3BA9F-792A-C540-A2DA-FCBBC84AA13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834CB35-1CF2-6044-832C-7CD3ED02BA9C}" type="datetimeFigureOut">
              <a:rPr lang="en-US" smtClean="0"/>
              <a:t>1/10/18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0C3BA9F-792A-C540-A2DA-FCBBC84AA13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578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5.png"/><Relationship Id="rId5" Type="http://schemas.openxmlformats.org/officeDocument/2006/relationships/image" Target="../media/image24.png"/><Relationship Id="rId6" Type="http://schemas.openxmlformats.org/officeDocument/2006/relationships/image" Target="../media/image38.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3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 Id="rId11"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 Id="rId11"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25.png"/><Relationship Id="rId9" Type="http://schemas.openxmlformats.org/officeDocument/2006/relationships/image" Target="../media/image24.png"/><Relationship Id="rId10" Type="http://schemas.openxmlformats.org/officeDocument/2006/relationships/image" Target="../media/image26.png"/><Relationship Id="rId1" Type="http://schemas.microsoft.com/office/2007/relationships/media" Target="../media/media1.m4a"/><Relationship Id="rId2" Type="http://schemas.openxmlformats.org/officeDocument/2006/relationships/audio" Target="../media/media1.m4a"/></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4.png"/><Relationship Id="rId1" Type="http://schemas.microsoft.com/office/2007/relationships/media" Target="../media/media2.m4a"/><Relationship Id="rId2" Type="http://schemas.openxmlformats.org/officeDocument/2006/relationships/audio" Target="../media/media2.m4a"/><Relationship Id="rId3" Type="http://schemas.microsoft.com/office/2007/relationships/media" Target="../media/media3.m4a"/><Relationship Id="rId4" Type="http://schemas.openxmlformats.org/officeDocument/2006/relationships/audio" Target="../media/media3.m4a"/><Relationship Id="rId5" Type="http://schemas.openxmlformats.org/officeDocument/2006/relationships/slideLayout" Target="../slideLayouts/slideLayout7.xml"/><Relationship Id="rId6" Type="http://schemas.openxmlformats.org/officeDocument/2006/relationships/notesSlide" Target="../notesSlides/notesSlide29.xml"/><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1.png"/><Relationship Id="rId10"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30.png"/><Relationship Id="rId8" Type="http://schemas.openxmlformats.org/officeDocument/2006/relationships/image" Target="../media/image6.png"/><Relationship Id="rId9"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1.emf"/></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1.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1.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1.emf"/></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3.xml"/><Relationship Id="rId5" Type="http://schemas.openxmlformats.org/officeDocument/2006/relationships/image" Target="../media/image25.png"/><Relationship Id="rId6" Type="http://schemas.openxmlformats.org/officeDocument/2006/relationships/image" Target="../media/image35.png"/><Relationship Id="rId7" Type="http://schemas.openxmlformats.org/officeDocument/2006/relationships/image" Target="../media/image24.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 Id="rId11" Type="http://schemas.openxmlformats.org/officeDocument/2006/relationships/image" Target="../media/image26.png"/><Relationship Id="rId1" Type="http://schemas.microsoft.com/office/2007/relationships/media" Target="../media/media4.m4a"/><Relationship Id="rId2" Type="http://schemas.openxmlformats.org/officeDocument/2006/relationships/audio" Target="../media/media4.m4a"/></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jpg"/><Relationship Id="rId5"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30.png"/><Relationship Id="rId7" Type="http://schemas.openxmlformats.org/officeDocument/2006/relationships/image" Target="../media/image24.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35.png"/><Relationship Id="rId7" Type="http://schemas.openxmlformats.org/officeDocument/2006/relationships/image" Target="../media/image24.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1.xml"/><Relationship Id="rId3" Type="http://schemas.openxmlformats.org/officeDocument/2006/relationships/image" Target="../media/image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3.xml"/><Relationship Id="rId5" Type="http://schemas.openxmlformats.org/officeDocument/2006/relationships/image" Target="../media/image37.png"/><Relationship Id="rId6" Type="http://schemas.openxmlformats.org/officeDocument/2006/relationships/image" Target="../media/image26.png"/><Relationship Id="rId1" Type="http://schemas.microsoft.com/office/2007/relationships/media" Target="../media/media5.m4a"/><Relationship Id="rId2" Type="http://schemas.openxmlformats.org/officeDocument/2006/relationships/audio" Target="../media/media5.m4a"/></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31.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31.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3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3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3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6.png"/><Relationship Id="rId1" Type="http://schemas.microsoft.com/office/2007/relationships/media" Target="../media/media6.m4a"/><Relationship Id="rId2" Type="http://schemas.openxmlformats.org/officeDocument/2006/relationships/audio" Target="../media/media6.m4a"/><Relationship Id="rId3" Type="http://schemas.openxmlformats.org/officeDocument/2006/relationships/slideLayout" Target="../slideLayouts/slideLayout7.xml"/><Relationship Id="rId4" Type="http://schemas.openxmlformats.org/officeDocument/2006/relationships/notesSlide" Target="../notesSlides/notesSlide81.xml"/><Relationship Id="rId5" Type="http://schemas.openxmlformats.org/officeDocument/2006/relationships/image" Target="../media/image25.png"/><Relationship Id="rId6" Type="http://schemas.openxmlformats.org/officeDocument/2006/relationships/image" Target="../media/image38.png"/><Relationship Id="rId7" Type="http://schemas.openxmlformats.org/officeDocument/2006/relationships/image" Target="../media/image35.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0.png"/><Relationship Id="rId9"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30.png"/><Relationship Id="rId6" Type="http://schemas.openxmlformats.org/officeDocument/2006/relationships/image" Target="../media/image38.png"/><Relationship Id="rId7" Type="http://schemas.openxmlformats.org/officeDocument/2006/relationships/image" Target="../media/image35.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 Id="rId11"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38.png"/><Relationship Id="rId7" Type="http://schemas.openxmlformats.org/officeDocument/2006/relationships/image" Target="../media/image35.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0.png"/><Relationship Id="rId11"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9.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1.xml"/><Relationship Id="rId5" Type="http://schemas.openxmlformats.org/officeDocument/2006/relationships/image" Target="../media/image39.png"/><Relationship Id="rId1" Type="http://schemas.microsoft.com/office/2007/relationships/media" Target="../media/media7.mp4"/><Relationship Id="rId2" Type="http://schemas.openxmlformats.org/officeDocument/2006/relationships/video" Target="../media/media7.mp4"/></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31.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31.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31.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31.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31.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31.emf"/></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4.png"/><Relationship Id="rId5" Type="http://schemas.openxmlformats.org/officeDocument/2006/relationships/image" Target="../media/image38.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236382"/>
            <a:ext cx="10058400" cy="3117309"/>
          </a:xfrm>
        </p:spPr>
        <p:txBody>
          <a:bodyPr>
            <a:normAutofit/>
          </a:bodyPr>
          <a:lstStyle/>
          <a:p>
            <a:r>
              <a:rPr lang="en-US" b="1" dirty="0" smtClean="0"/>
              <a:t>Disciplinary Discussions Using Text Sets</a:t>
            </a:r>
            <a:endParaRPr lang="en-US" b="1" dirty="0"/>
          </a:p>
        </p:txBody>
      </p:sp>
      <p:sp>
        <p:nvSpPr>
          <p:cNvPr id="3" name="Subtitle 2"/>
          <p:cNvSpPr>
            <a:spLocks noGrp="1"/>
          </p:cNvSpPr>
          <p:nvPr>
            <p:ph type="subTitle" idx="1"/>
          </p:nvPr>
        </p:nvSpPr>
        <p:spPr>
          <a:xfrm>
            <a:off x="1097280" y="4539955"/>
            <a:ext cx="10508566" cy="1110568"/>
          </a:xfrm>
        </p:spPr>
        <p:txBody>
          <a:bodyPr>
            <a:normAutofit/>
          </a:bodyPr>
          <a:lstStyle/>
          <a:p>
            <a:r>
              <a:rPr lang="en-US" sz="3000" b="1" dirty="0" smtClean="0">
                <a:solidFill>
                  <a:schemeClr val="accent2"/>
                </a:solidFill>
                <a:latin typeface="+mn-lt"/>
              </a:rPr>
              <a:t>GRADE 5: TEXT SET B</a:t>
            </a:r>
          </a:p>
          <a:p>
            <a:r>
              <a:rPr lang="en-US" sz="3000" b="1" dirty="0" smtClean="0">
                <a:solidFill>
                  <a:schemeClr val="accent2"/>
                </a:solidFill>
                <a:latin typeface="+mn-lt"/>
              </a:rPr>
              <a:t>INTERACTING WITH TEXTS: Lessons 1B-6B</a:t>
            </a:r>
          </a:p>
        </p:txBody>
      </p:sp>
      <p:pic>
        <p:nvPicPr>
          <p:cNvPr id="4" name="Picture 3"/>
          <p:cNvPicPr>
            <a:picLocks noChangeAspect="1"/>
          </p:cNvPicPr>
          <p:nvPr/>
        </p:nvPicPr>
        <p:blipFill>
          <a:blip r:embed="rId3"/>
          <a:stretch>
            <a:fillRect/>
          </a:stretch>
        </p:blipFill>
        <p:spPr>
          <a:xfrm>
            <a:off x="9780105" y="222237"/>
            <a:ext cx="2078998" cy="2028291"/>
          </a:xfrm>
          <a:prstGeom prst="rect">
            <a:avLst/>
          </a:prstGeom>
        </p:spPr>
      </p:pic>
    </p:spTree>
    <p:extLst>
      <p:ext uri="{BB962C8B-B14F-4D97-AF65-F5344CB8AC3E}">
        <p14:creationId xmlns:p14="http://schemas.microsoft.com/office/powerpoint/2010/main" val="5271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08100" y="460006"/>
            <a:ext cx="7772400" cy="873125"/>
          </a:xfrm>
        </p:spPr>
        <p:txBody>
          <a:bodyPr/>
          <a:lstStyle/>
          <a:p>
            <a:r>
              <a:rPr lang="en-US" b="1" dirty="0" smtClean="0"/>
              <a:t>GIVE ONE-GET ONE PROTOCOL</a:t>
            </a:r>
            <a:endParaRPr lang="en-US" b="1" dirty="0"/>
          </a:p>
        </p:txBody>
      </p:sp>
      <p:sp>
        <p:nvSpPr>
          <p:cNvPr id="3" name="Content Placeholder 2"/>
          <p:cNvSpPr>
            <a:spLocks noGrp="1"/>
          </p:cNvSpPr>
          <p:nvPr>
            <p:ph idx="4294967295"/>
          </p:nvPr>
        </p:nvSpPr>
        <p:spPr>
          <a:xfrm>
            <a:off x="928688" y="1973263"/>
            <a:ext cx="11263312" cy="4249737"/>
          </a:xfrm>
        </p:spPr>
        <p:txBody>
          <a:bodyPr>
            <a:normAutofit lnSpcReduction="10000"/>
          </a:bodyPr>
          <a:lstStyle/>
          <a:p>
            <a:pPr marL="342900" indent="-342900">
              <a:buFont typeface="+mj-lt"/>
              <a:buAutoNum type="arabicPeriod"/>
            </a:pPr>
            <a:r>
              <a:rPr lang="en-US" sz="2400" dirty="0" smtClean="0">
                <a:solidFill>
                  <a:schemeClr val="tx1"/>
                </a:solidFill>
                <a:latin typeface="Calibri" charset="0"/>
                <a:ea typeface="Calibri" charset="0"/>
                <a:cs typeface="Calibri" charset="0"/>
              </a:rPr>
              <a:t>Think </a:t>
            </a:r>
            <a:r>
              <a:rPr lang="en-US" sz="2400" dirty="0">
                <a:solidFill>
                  <a:schemeClr val="tx1"/>
                </a:solidFill>
                <a:latin typeface="Calibri" charset="0"/>
                <a:ea typeface="Calibri" charset="0"/>
                <a:cs typeface="Calibri" charset="0"/>
              </a:rPr>
              <a:t>about the prompt.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Write </a:t>
            </a:r>
            <a:r>
              <a:rPr lang="en-US" sz="2400" dirty="0">
                <a:solidFill>
                  <a:schemeClr val="tx1"/>
                </a:solidFill>
                <a:latin typeface="Calibri" charset="0"/>
                <a:ea typeface="Calibri" charset="0"/>
                <a:cs typeface="Calibri" charset="0"/>
              </a:rPr>
              <a:t>one idea in each box on the left </a:t>
            </a:r>
            <a:r>
              <a:rPr lang="en-US" sz="2400" dirty="0" smtClean="0">
                <a:solidFill>
                  <a:schemeClr val="tx1"/>
                </a:solidFill>
                <a:latin typeface="Calibri" charset="0"/>
                <a:ea typeface="Calibri" charset="0"/>
                <a:cs typeface="Calibri" charset="0"/>
              </a:rPr>
              <a:t>under </a:t>
            </a:r>
            <a:r>
              <a:rPr lang="en-US" sz="2400" dirty="0">
                <a:solidFill>
                  <a:schemeClr val="tx1"/>
                </a:solidFill>
                <a:latin typeface="Calibri" charset="0"/>
                <a:ea typeface="Calibri" charset="0"/>
                <a:cs typeface="Calibri" charset="0"/>
              </a:rPr>
              <a:t>the heading “My 3 Ideas.”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Turn </a:t>
            </a:r>
            <a:r>
              <a:rPr lang="en-US" sz="2400" dirty="0">
                <a:solidFill>
                  <a:schemeClr val="tx1"/>
                </a:solidFill>
                <a:latin typeface="Calibri" charset="0"/>
                <a:ea typeface="Calibri" charset="0"/>
                <a:cs typeface="Calibri" charset="0"/>
              </a:rPr>
              <a:t>and face the teacher when ready to </a:t>
            </a:r>
            <a:r>
              <a:rPr lang="en-US" sz="2400" dirty="0" smtClean="0">
                <a:solidFill>
                  <a:schemeClr val="tx1"/>
                </a:solidFill>
                <a:latin typeface="Calibri" charset="0"/>
                <a:ea typeface="Calibri" charset="0"/>
                <a:cs typeface="Calibri" charset="0"/>
              </a:rPr>
              <a:t>share</a:t>
            </a:r>
            <a:r>
              <a:rPr lang="en-US" sz="2400" dirty="0">
                <a:solidFill>
                  <a:schemeClr val="tx1"/>
                </a:solidFill>
                <a:latin typeface="Calibri" charset="0"/>
                <a:ea typeface="Calibri" charset="0"/>
                <a:cs typeface="Calibri" charset="0"/>
              </a:rPr>
              <a: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#1.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With </a:t>
            </a:r>
            <a:r>
              <a:rPr lang="en-US" sz="2400" dirty="0">
                <a:solidFill>
                  <a:schemeClr val="tx1"/>
                </a:solidFill>
                <a:latin typeface="Calibri" charset="0"/>
                <a:ea typeface="Calibri" charset="0"/>
                <a:cs typeface="Calibri" charset="0"/>
              </a:rPr>
              <a:t>your partner “Give One” idea and </a:t>
            </a:r>
            <a:r>
              <a:rPr lang="en-US" sz="2400" dirty="0" smtClean="0">
                <a:solidFill>
                  <a:schemeClr val="tx1"/>
                </a:solidFill>
                <a:latin typeface="Calibri" charset="0"/>
                <a:ea typeface="Calibri" charset="0"/>
                <a:cs typeface="Calibri" charset="0"/>
              </a:rPr>
              <a:t>listen </a:t>
            </a:r>
            <a:r>
              <a:rPr lang="en-US" sz="2400" dirty="0">
                <a:solidFill>
                  <a:schemeClr val="tx1"/>
                </a:solidFill>
                <a:latin typeface="Calibri" charset="0"/>
                <a:ea typeface="Calibri" charset="0"/>
                <a:cs typeface="Calibri" charset="0"/>
              </a:rPr>
              <a:t>to “Get One” idea.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After </a:t>
            </a:r>
            <a:r>
              <a:rPr lang="en-US" sz="2400" dirty="0">
                <a:solidFill>
                  <a:schemeClr val="tx1"/>
                </a:solidFill>
                <a:latin typeface="Calibri" charset="0"/>
                <a:ea typeface="Calibri" charset="0"/>
                <a:cs typeface="Calibri" charset="0"/>
              </a:rPr>
              <a:t>you have both shared, write the </a:t>
            </a:r>
            <a:r>
              <a:rPr lang="en-US" sz="2400" dirty="0" smtClean="0">
                <a:solidFill>
                  <a:schemeClr val="tx1"/>
                </a:solidFill>
                <a:latin typeface="Calibri" charset="0"/>
                <a:ea typeface="Calibri" charset="0"/>
                <a:cs typeface="Calibri" charset="0"/>
              </a:rPr>
              <a:t>new </a:t>
            </a:r>
            <a:r>
              <a:rPr lang="en-US" sz="2400" dirty="0">
                <a:solidFill>
                  <a:schemeClr val="tx1"/>
                </a:solidFill>
                <a:latin typeface="Calibri" charset="0"/>
                <a:ea typeface="Calibri" charset="0"/>
                <a:cs typeface="Calibri" charset="0"/>
              </a:rPr>
              <a:t>idea in the “Get One” column and write the initials of the person who gave the information.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#2. Follow steps 5-6 with this partner.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the </a:t>
            </a:r>
            <a:r>
              <a:rPr lang="en-US" sz="2400" dirty="0">
                <a:solidFill>
                  <a:schemeClr val="tx1"/>
                </a:solidFill>
                <a:latin typeface="Calibri" charset="0"/>
                <a:ea typeface="Calibri" charset="0"/>
                <a:cs typeface="Calibri" charset="0"/>
              </a:rPr>
              <a:t>signal, find Partner #3. Follow steps 5-6 with this partner. </a:t>
            </a:r>
          </a:p>
          <a:p>
            <a:endParaRPr lang="en-US" dirty="0"/>
          </a:p>
        </p:txBody>
      </p:sp>
      <p:sp>
        <p:nvSpPr>
          <p:cNvPr id="5" name="TextBox 4"/>
          <p:cNvSpPr txBox="1"/>
          <p:nvPr/>
        </p:nvSpPr>
        <p:spPr>
          <a:xfrm>
            <a:off x="31810" y="6366596"/>
            <a:ext cx="5911790" cy="461665"/>
          </a:xfrm>
          <a:prstGeom prst="rect">
            <a:avLst/>
          </a:prstGeom>
          <a:noFill/>
        </p:spPr>
        <p:txBody>
          <a:bodyPr wrap="square" rtlCol="0">
            <a:spAutoFit/>
          </a:bodyPr>
          <a:lstStyle/>
          <a:p>
            <a:r>
              <a:rPr lang="en-US" sz="2400" b="1" smtClean="0">
                <a:solidFill>
                  <a:schemeClr val="bg1"/>
                </a:solidFill>
              </a:rPr>
              <a:t>GIVE ONE-GET ONE PROTOCOL DIRECTIONS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31" y="293084"/>
            <a:ext cx="1080431" cy="120696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055" y="460006"/>
            <a:ext cx="1875892" cy="129714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47010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7171" y="253749"/>
            <a:ext cx="5286601" cy="1415772"/>
          </a:xfrm>
          <a:prstGeom prst="rect">
            <a:avLst/>
          </a:prstGeom>
        </p:spPr>
        <p:txBody>
          <a:bodyPr wrap="square">
            <a:spAutoFit/>
          </a:bodyPr>
          <a:lstStyle/>
          <a:p>
            <a:r>
              <a:rPr lang="en-US" sz="3600" b="1" dirty="0" smtClean="0">
                <a:latin typeface="+mj-lt"/>
              </a:rPr>
              <a:t>What makes this a Model Constructive Conversation?</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DEBRIEF THE MODEL</a:t>
            </a:r>
            <a:endParaRPr lang="en-US" sz="2400" b="1" dirty="0">
              <a:solidFill>
                <a:schemeClr val="bg1"/>
              </a:solidFill>
            </a:endParaRPr>
          </a:p>
        </p:txBody>
      </p:sp>
      <p:sp>
        <p:nvSpPr>
          <p:cNvPr id="6" name="TextBox 5"/>
          <p:cNvSpPr txBox="1"/>
          <p:nvPr/>
        </p:nvSpPr>
        <p:spPr>
          <a:xfrm>
            <a:off x="503151" y="1848513"/>
            <a:ext cx="6527654" cy="4216539"/>
          </a:xfrm>
          <a:prstGeom prst="rect">
            <a:avLst/>
          </a:prstGeom>
          <a:noFill/>
        </p:spPr>
        <p:txBody>
          <a:bodyPr wrap="square" rtlCol="0">
            <a:spAutoFit/>
          </a:bodyPr>
          <a:lstStyle/>
          <a:p>
            <a:r>
              <a:rPr lang="en-US" sz="2800" b="1" dirty="0" smtClean="0"/>
              <a:t>Let’s share out your findings. </a:t>
            </a:r>
          </a:p>
          <a:p>
            <a:endParaRPr lang="en-US" sz="1000" dirty="0"/>
          </a:p>
          <a:p>
            <a:r>
              <a:rPr lang="en-US" sz="2000" dirty="0" smtClean="0"/>
              <a:t>Each of you listened actively for one specific criterion:</a:t>
            </a:r>
            <a:endParaRPr lang="en-US" sz="2000" dirty="0"/>
          </a:p>
          <a:p>
            <a:endParaRPr lang="en-US" sz="1000" dirty="0"/>
          </a:p>
          <a:p>
            <a:pPr marL="914400" lvl="1" indent="-457200">
              <a:buFont typeface="Arial" charset="0"/>
              <a:buChar char="•"/>
            </a:pPr>
            <a:r>
              <a:rPr lang="en-US" sz="2000" dirty="0"/>
              <a:t>1s – How </a:t>
            </a:r>
            <a:r>
              <a:rPr lang="en-US" sz="2000" dirty="0" smtClean="0"/>
              <a:t>did </a:t>
            </a:r>
            <a:r>
              <a:rPr lang="en-US" sz="2000" dirty="0"/>
              <a:t>each partner accurately address the prompt throughout the entire conversation?</a:t>
            </a:r>
          </a:p>
          <a:p>
            <a:pPr marL="914400" lvl="1" indent="-457200">
              <a:buFont typeface="Wingdings" charset="2"/>
              <a:buChar char="q"/>
            </a:pPr>
            <a:endParaRPr lang="en-US" sz="1000" dirty="0"/>
          </a:p>
          <a:p>
            <a:pPr marL="914400" lvl="1" indent="-457200">
              <a:buFont typeface="Arial" charset="0"/>
              <a:buChar char="•"/>
            </a:pPr>
            <a:r>
              <a:rPr lang="en-US" sz="2000" dirty="0"/>
              <a:t>2s - How </a:t>
            </a:r>
            <a:r>
              <a:rPr lang="en-US" sz="2000" dirty="0" smtClean="0"/>
              <a:t>did </a:t>
            </a:r>
            <a:r>
              <a:rPr lang="en-US" sz="2000" dirty="0"/>
              <a:t>each partner combine ideas across texts?</a:t>
            </a:r>
          </a:p>
          <a:p>
            <a:pPr marL="914400" lvl="1" indent="-457200">
              <a:buFont typeface="Arial" charset="0"/>
              <a:buChar char="•"/>
            </a:pPr>
            <a:endParaRPr lang="en-US" sz="1000" dirty="0"/>
          </a:p>
          <a:p>
            <a:pPr marL="914400" lvl="1" indent="-457200">
              <a:buFont typeface="Arial" charset="0"/>
              <a:buChar char="•"/>
            </a:pPr>
            <a:r>
              <a:rPr lang="en-US" sz="2000" dirty="0"/>
              <a:t>3s - How </a:t>
            </a:r>
            <a:r>
              <a:rPr lang="en-US" sz="2000" dirty="0" smtClean="0"/>
              <a:t>did </a:t>
            </a:r>
            <a:r>
              <a:rPr lang="en-US" sz="2000" dirty="0"/>
              <a:t>each partner provide multiple examples of evidence ?</a:t>
            </a:r>
          </a:p>
          <a:p>
            <a:pPr marL="914400" lvl="1" indent="-457200">
              <a:buFont typeface="Arial" charset="0"/>
              <a:buChar char="•"/>
            </a:pPr>
            <a:endParaRPr lang="en-US" sz="1000" dirty="0"/>
          </a:p>
          <a:p>
            <a:pPr marL="914400" lvl="1" indent="-457200">
              <a:buFont typeface="Arial" charset="0"/>
              <a:buChar char="•"/>
            </a:pPr>
            <a:r>
              <a:rPr lang="en-US" sz="2000" dirty="0"/>
              <a:t>4s - How </a:t>
            </a:r>
            <a:r>
              <a:rPr lang="en-US" sz="2000" dirty="0" smtClean="0"/>
              <a:t>did </a:t>
            </a:r>
            <a:r>
              <a:rPr lang="en-US" sz="2000" dirty="0"/>
              <a:t>each partner utilize academic and domain specific vocabulary – precise language?</a:t>
            </a:r>
          </a:p>
        </p:txBody>
      </p:sp>
      <p:grpSp>
        <p:nvGrpSpPr>
          <p:cNvPr id="8" name="Group 7"/>
          <p:cNvGrpSpPr/>
          <p:nvPr/>
        </p:nvGrpSpPr>
        <p:grpSpPr>
          <a:xfrm>
            <a:off x="379966" y="287343"/>
            <a:ext cx="1494481" cy="1382178"/>
            <a:chOff x="0" y="0"/>
            <a:chExt cx="2433955" cy="2462924"/>
          </a:xfrm>
          <a:solidFill>
            <a:schemeClr val="accent1">
              <a:lumMod val="40000"/>
              <a:lumOff val="60000"/>
            </a:schemeClr>
          </a:solidFill>
        </p:grpSpPr>
        <p:sp>
          <p:nvSpPr>
            <p:cNvPr id="9"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496" y="253749"/>
            <a:ext cx="4484341" cy="5833672"/>
          </a:xfrm>
          <a:prstGeom prst="rect">
            <a:avLst/>
          </a:prstGeom>
        </p:spPr>
      </p:pic>
    </p:spTree>
    <p:extLst>
      <p:ext uri="{BB962C8B-B14F-4D97-AF65-F5344CB8AC3E}">
        <p14:creationId xmlns:p14="http://schemas.microsoft.com/office/powerpoint/2010/main" val="12001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2800" y="426135"/>
            <a:ext cx="7208838" cy="1150937"/>
          </a:xfrm>
        </p:spPr>
        <p:txBody>
          <a:bodyPr>
            <a:normAutofit fontScale="90000"/>
          </a:bodyPr>
          <a:lstStyle/>
          <a:p>
            <a:r>
              <a:rPr lang="en-US" b="1" dirty="0" smtClean="0"/>
              <a:t>Prepare to Have </a:t>
            </a:r>
            <a:r>
              <a:rPr lang="en-US" b="1" smtClean="0"/>
              <a:t>a Constructive Conversation</a:t>
            </a:r>
            <a:endParaRPr lang="en-US" dirty="0"/>
          </a:p>
        </p:txBody>
      </p:sp>
      <p:sp>
        <p:nvSpPr>
          <p:cNvPr id="13" name="Content Placeholder 12"/>
          <p:cNvSpPr>
            <a:spLocks noGrp="1"/>
          </p:cNvSpPr>
          <p:nvPr>
            <p:ph sz="half" idx="4294967295"/>
          </p:nvPr>
        </p:nvSpPr>
        <p:spPr>
          <a:xfrm>
            <a:off x="449438" y="2416670"/>
            <a:ext cx="5305425" cy="3257550"/>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60722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854756" y="1175657"/>
            <a:ext cx="2335020" cy="1015663"/>
          </a:xfrm>
          <a:prstGeom prst="rect">
            <a:avLst/>
          </a:prstGeom>
          <a:noFill/>
        </p:spPr>
        <p:txBody>
          <a:bodyPr wrap="square" rtlCol="0">
            <a:spAutoFit/>
          </a:bodyPr>
          <a:lstStyle/>
          <a:p>
            <a:pPr algn="ctr"/>
            <a:r>
              <a:rPr lang="en-US" sz="2000" b="1" dirty="0" smtClean="0"/>
              <a:t>Student Practice</a:t>
            </a:r>
          </a:p>
          <a:p>
            <a:pPr algn="ctr"/>
            <a:r>
              <a:rPr lang="en-US" sz="2000" b="1" dirty="0" smtClean="0"/>
              <a:t>Constructive Conversation</a:t>
            </a:r>
            <a:endParaRPr lang="en-US" sz="2000"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217" y="215431"/>
            <a:ext cx="710098" cy="793262"/>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Rectangle 30"/>
          <p:cNvSpPr/>
          <p:nvPr/>
        </p:nvSpPr>
        <p:spPr>
          <a:xfrm>
            <a:off x="0" y="6400915"/>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does </a:t>
            </a:r>
            <a:r>
              <a:rPr lang="en-US" sz="2400" b="1" dirty="0" smtClean="0">
                <a:solidFill>
                  <a:schemeClr val="bg1"/>
                </a:solidFill>
              </a:rPr>
              <a:t>the video CLARIFY &amp; FORTIFY your </a:t>
            </a:r>
            <a:r>
              <a:rPr lang="en-US" sz="2400" b="1" dirty="0">
                <a:solidFill>
                  <a:schemeClr val="bg1"/>
                </a:solidFill>
              </a:rPr>
              <a:t>thinking of the previous texts?</a:t>
            </a:r>
            <a:r>
              <a:rPr lang="en-US" sz="2400" dirty="0">
                <a:solidFill>
                  <a:schemeClr val="bg1"/>
                </a:solidFill>
              </a:rPr>
              <a:t> </a:t>
            </a: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987" y="533250"/>
            <a:ext cx="4372596" cy="5422019"/>
          </a:xfrm>
          <a:prstGeom prst="rect">
            <a:avLst/>
          </a:prstGeom>
          <a:ln>
            <a:solidFill>
              <a:schemeClr val="tx1"/>
            </a:solidFill>
          </a:ln>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5" y="2618062"/>
            <a:ext cx="4812885" cy="3625025"/>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315" y="560513"/>
            <a:ext cx="3585500" cy="5319828"/>
          </a:xfrm>
          <a:prstGeom prst="rect">
            <a:avLst/>
          </a:prstGeom>
          <a:ln>
            <a:solidFill>
              <a:schemeClr val="tx1"/>
            </a:solidFill>
          </a:ln>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8285" y="1872079"/>
            <a:ext cx="2626587" cy="1372180"/>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5074" y="4657154"/>
            <a:ext cx="2549798" cy="1096556"/>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6940" y="3244259"/>
            <a:ext cx="2547932" cy="1385537"/>
          </a:xfrm>
          <a:prstGeom prst="rect">
            <a:avLst/>
          </a:prstGeom>
        </p:spPr>
      </p:pic>
      <p:sp>
        <p:nvSpPr>
          <p:cNvPr id="40" name="TextBox 39"/>
          <p:cNvSpPr txBox="1"/>
          <p:nvPr/>
        </p:nvSpPr>
        <p:spPr>
          <a:xfrm>
            <a:off x="11361599" y="1960487"/>
            <a:ext cx="591072" cy="461665"/>
          </a:xfrm>
          <a:prstGeom prst="rect">
            <a:avLst/>
          </a:prstGeom>
          <a:noFill/>
        </p:spPr>
        <p:txBody>
          <a:bodyPr wrap="square" rtlCol="0">
            <a:spAutoFit/>
          </a:bodyPr>
          <a:lstStyle/>
          <a:p>
            <a:r>
              <a:rPr lang="en-US" sz="2400" b="1" dirty="0" smtClean="0"/>
              <a:t>#1</a:t>
            </a:r>
            <a:endParaRPr lang="en-US" sz="2400" b="1" dirty="0"/>
          </a:p>
        </p:txBody>
      </p:sp>
      <p:sp>
        <p:nvSpPr>
          <p:cNvPr id="41" name="TextBox 40"/>
          <p:cNvSpPr txBox="1"/>
          <p:nvPr/>
        </p:nvSpPr>
        <p:spPr>
          <a:xfrm>
            <a:off x="8728586" y="5738892"/>
            <a:ext cx="591072" cy="461665"/>
          </a:xfrm>
          <a:prstGeom prst="rect">
            <a:avLst/>
          </a:prstGeom>
          <a:noFill/>
        </p:spPr>
        <p:txBody>
          <a:bodyPr wrap="square" rtlCol="0">
            <a:spAutoFit/>
          </a:bodyPr>
          <a:lstStyle/>
          <a:p>
            <a:r>
              <a:rPr lang="en-US" sz="2400" b="1" smtClean="0"/>
              <a:t>#4</a:t>
            </a:r>
            <a:endParaRPr lang="en-US" sz="2400" b="1" dirty="0"/>
          </a:p>
        </p:txBody>
      </p:sp>
      <p:sp>
        <p:nvSpPr>
          <p:cNvPr id="42" name="TextBox 41"/>
          <p:cNvSpPr txBox="1"/>
          <p:nvPr/>
        </p:nvSpPr>
        <p:spPr>
          <a:xfrm>
            <a:off x="11413800" y="4683513"/>
            <a:ext cx="591072" cy="461665"/>
          </a:xfrm>
          <a:prstGeom prst="rect">
            <a:avLst/>
          </a:prstGeom>
          <a:noFill/>
        </p:spPr>
        <p:txBody>
          <a:bodyPr wrap="square" rtlCol="0">
            <a:spAutoFit/>
          </a:bodyPr>
          <a:lstStyle/>
          <a:p>
            <a:r>
              <a:rPr lang="en-US" sz="2400" b="1" dirty="0" smtClean="0"/>
              <a:t>#3</a:t>
            </a:r>
            <a:endParaRPr lang="en-US" sz="2400" b="1" dirty="0"/>
          </a:p>
        </p:txBody>
      </p:sp>
      <p:sp>
        <p:nvSpPr>
          <p:cNvPr id="43" name="TextBox 42"/>
          <p:cNvSpPr txBox="1"/>
          <p:nvPr/>
        </p:nvSpPr>
        <p:spPr>
          <a:xfrm>
            <a:off x="11464957" y="3280414"/>
            <a:ext cx="591072" cy="461665"/>
          </a:xfrm>
          <a:prstGeom prst="rect">
            <a:avLst/>
          </a:prstGeom>
          <a:noFill/>
        </p:spPr>
        <p:txBody>
          <a:bodyPr wrap="square" rtlCol="0">
            <a:spAutoFit/>
          </a:bodyPr>
          <a:lstStyle/>
          <a:p>
            <a:r>
              <a:rPr lang="en-US" sz="2400" b="1" dirty="0" smtClean="0"/>
              <a:t>#2</a:t>
            </a:r>
            <a:endParaRPr lang="en-US" sz="2400" b="1" dirty="0"/>
          </a:p>
        </p:txBody>
      </p:sp>
      <p:sp>
        <p:nvSpPr>
          <p:cNvPr id="16" name="Round Diagonal Corner Rectangle 15"/>
          <p:cNvSpPr/>
          <p:nvPr/>
        </p:nvSpPr>
        <p:spPr>
          <a:xfrm>
            <a:off x="3182795" y="4657154"/>
            <a:ext cx="2755383" cy="1472651"/>
          </a:xfrm>
          <a:prstGeom prst="round2Diag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rPr>
              <a:t>Trail of Tears Video</a:t>
            </a:r>
            <a:endParaRPr lang="en-US" dirty="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8131027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794" y="2329128"/>
            <a:ext cx="2924307" cy="3932693"/>
          </a:xfrm>
          <a:prstGeom prst="rect">
            <a:avLst/>
          </a:prstGeom>
          <a:ln>
            <a:solidFill>
              <a:schemeClr val="tx1"/>
            </a:solidFill>
          </a:ln>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627" y="2329128"/>
            <a:ext cx="2650588" cy="3932693"/>
          </a:xfrm>
          <a:prstGeom prst="rect">
            <a:avLst/>
          </a:prstGeom>
          <a:ln>
            <a:solidFill>
              <a:schemeClr val="tx1"/>
            </a:solidFill>
          </a:ln>
        </p:spPr>
      </p:pic>
      <p:sp>
        <p:nvSpPr>
          <p:cNvPr id="5" name="TextBox 4"/>
          <p:cNvSpPr txBox="1"/>
          <p:nvPr/>
        </p:nvSpPr>
        <p:spPr>
          <a:xfrm>
            <a:off x="1582976" y="2514830"/>
            <a:ext cx="3619923" cy="2554545"/>
          </a:xfrm>
          <a:prstGeom prst="rect">
            <a:avLst/>
          </a:prstGeom>
          <a:noFill/>
        </p:spPr>
        <p:txBody>
          <a:bodyPr wrap="square" rtlCol="0">
            <a:spAutoFit/>
          </a:bodyPr>
          <a:lstStyle/>
          <a:p>
            <a:r>
              <a:rPr lang="en-US" sz="3200" b="1" dirty="0" smtClean="0">
                <a:solidFill>
                  <a:schemeClr val="accent2"/>
                </a:solidFill>
              </a:rPr>
              <a:t>Listen actively as two of your peers model how to have a Constructive Conversation</a:t>
            </a:r>
          </a:p>
        </p:txBody>
      </p:sp>
      <p:sp>
        <p:nvSpPr>
          <p:cNvPr id="6" name="TextBox 5"/>
          <p:cNvSpPr txBox="1"/>
          <p:nvPr/>
        </p:nvSpPr>
        <p:spPr>
          <a:xfrm>
            <a:off x="1582976" y="249425"/>
            <a:ext cx="6454589" cy="1015663"/>
          </a:xfrm>
          <a:prstGeom prst="rect">
            <a:avLst/>
          </a:prstGeom>
          <a:noFill/>
        </p:spPr>
        <p:txBody>
          <a:bodyPr wrap="square" rtlCol="0">
            <a:spAutoFit/>
          </a:bodyPr>
          <a:lstStyle/>
          <a:p>
            <a:r>
              <a:rPr lang="en-US" sz="3000" b="1" dirty="0" smtClean="0">
                <a:latin typeface="+mj-lt"/>
              </a:rPr>
              <a:t>CONSTRUCTIVE CONVERSATION FISHBOWL MODEL</a:t>
            </a:r>
            <a:endParaRPr lang="en-US" sz="30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2.0</a:t>
            </a:r>
            <a:endParaRPr lang="en-US" sz="2400" b="1" dirty="0">
              <a:solidFill>
                <a:schemeClr val="bg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5611627" y="948539"/>
            <a:ext cx="6188114" cy="12003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smtClean="0"/>
              <a:t>PROMPT: </a:t>
            </a:r>
          </a:p>
          <a:p>
            <a:pPr algn="ctr"/>
            <a:r>
              <a:rPr lang="en-US" sz="2400" b="1" dirty="0">
                <a:solidFill>
                  <a:schemeClr val="tx1"/>
                </a:solidFill>
              </a:rPr>
              <a:t>How does </a:t>
            </a:r>
            <a:r>
              <a:rPr lang="en-US" sz="2400" b="1" dirty="0" smtClean="0">
                <a:solidFill>
                  <a:schemeClr val="tx1"/>
                </a:solidFill>
              </a:rPr>
              <a:t>the video </a:t>
            </a:r>
            <a:r>
              <a:rPr lang="en-US" sz="2400" b="1" dirty="0">
                <a:solidFill>
                  <a:schemeClr val="tx1"/>
                </a:solidFill>
              </a:rPr>
              <a:t>CLARIFY &amp; FORTIFY your thinking of the previous texts?</a:t>
            </a:r>
            <a:r>
              <a:rPr lang="en-US" sz="2400" dirty="0">
                <a:solidFill>
                  <a:schemeClr val="tx1"/>
                </a:solidFill>
              </a:rPr>
              <a:t> </a:t>
            </a:r>
          </a:p>
        </p:txBody>
      </p:sp>
      <p:pic>
        <p:nvPicPr>
          <p:cNvPr id="17" name="Picture 16" descr="ListenIcon.png"/>
          <p:cNvPicPr/>
          <p:nvPr/>
        </p:nvPicPr>
        <p:blipFill>
          <a:blip r:embed="rId6">
            <a:extLst>
              <a:ext uri="{28A0092B-C50C-407E-A947-70E740481C1C}">
                <a14:useLocalDpi xmlns:a14="http://schemas.microsoft.com/office/drawing/2010/main" val="0"/>
              </a:ext>
            </a:extLst>
          </a:blip>
          <a:srcRect/>
          <a:stretch>
            <a:fillRect/>
          </a:stretch>
        </p:blipFill>
        <p:spPr bwMode="auto">
          <a:xfrm>
            <a:off x="432330" y="2561443"/>
            <a:ext cx="1099051" cy="1139555"/>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455" y="198706"/>
            <a:ext cx="1205521" cy="1112789"/>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12018" y="3250031"/>
            <a:ext cx="1623546" cy="848172"/>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420251" y="4954488"/>
            <a:ext cx="1591003" cy="838206"/>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436327" y="4084186"/>
            <a:ext cx="1574927" cy="856428"/>
          </a:xfrm>
          <a:prstGeom prst="rect">
            <a:avLst/>
          </a:prstGeom>
        </p:spPr>
      </p:pic>
      <p:sp>
        <p:nvSpPr>
          <p:cNvPr id="46" name="TextBox 45"/>
          <p:cNvSpPr txBox="1"/>
          <p:nvPr/>
        </p:nvSpPr>
        <p:spPr>
          <a:xfrm>
            <a:off x="11568747" y="4870630"/>
            <a:ext cx="583060" cy="461665"/>
          </a:xfrm>
          <a:prstGeom prst="rect">
            <a:avLst/>
          </a:prstGeom>
          <a:noFill/>
        </p:spPr>
        <p:txBody>
          <a:bodyPr wrap="square" rtlCol="0">
            <a:spAutoFit/>
          </a:bodyPr>
          <a:lstStyle/>
          <a:p>
            <a:r>
              <a:rPr lang="en-US" sz="2400" b="1" dirty="0" smtClean="0"/>
              <a:t>#3</a:t>
            </a:r>
            <a:endParaRPr lang="en-US" sz="2400" b="1" dirty="0"/>
          </a:p>
        </p:txBody>
      </p:sp>
      <p:sp>
        <p:nvSpPr>
          <p:cNvPr id="47" name="TextBox 46"/>
          <p:cNvSpPr txBox="1"/>
          <p:nvPr/>
        </p:nvSpPr>
        <p:spPr>
          <a:xfrm>
            <a:off x="11571693" y="3997570"/>
            <a:ext cx="583060" cy="461665"/>
          </a:xfrm>
          <a:prstGeom prst="rect">
            <a:avLst/>
          </a:prstGeom>
          <a:noFill/>
        </p:spPr>
        <p:txBody>
          <a:bodyPr wrap="square" rtlCol="0">
            <a:spAutoFit/>
          </a:bodyPr>
          <a:lstStyle/>
          <a:p>
            <a:r>
              <a:rPr lang="en-US" sz="2400" b="1" dirty="0" smtClean="0"/>
              <a:t>#2</a:t>
            </a:r>
            <a:endParaRPr lang="en-US" sz="2400" b="1" dirty="0"/>
          </a:p>
        </p:txBody>
      </p:sp>
      <p:sp>
        <p:nvSpPr>
          <p:cNvPr id="48" name="TextBox 47"/>
          <p:cNvSpPr txBox="1"/>
          <p:nvPr/>
        </p:nvSpPr>
        <p:spPr>
          <a:xfrm>
            <a:off x="11547383" y="3208092"/>
            <a:ext cx="583060" cy="461665"/>
          </a:xfrm>
          <a:prstGeom prst="rect">
            <a:avLst/>
          </a:prstGeom>
          <a:noFill/>
        </p:spPr>
        <p:txBody>
          <a:bodyPr wrap="square" rtlCol="0">
            <a:spAutoFit/>
          </a:bodyPr>
          <a:lstStyle/>
          <a:p>
            <a:r>
              <a:rPr lang="en-US" sz="2400" b="1" dirty="0" smtClean="0"/>
              <a:t>#1</a:t>
            </a:r>
            <a:endParaRPr lang="en-US" sz="2400" b="1" dirty="0"/>
          </a:p>
        </p:txBody>
      </p:sp>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41881" y="3495275"/>
            <a:ext cx="3147827" cy="2370917"/>
          </a:xfrm>
          <a:prstGeom prst="rect">
            <a:avLst/>
          </a:prstGeom>
        </p:spPr>
      </p:pic>
      <p:sp>
        <p:nvSpPr>
          <p:cNvPr id="45" name="TextBox 44"/>
          <p:cNvSpPr txBox="1"/>
          <p:nvPr/>
        </p:nvSpPr>
        <p:spPr>
          <a:xfrm>
            <a:off x="9767653" y="5331029"/>
            <a:ext cx="583060" cy="461665"/>
          </a:xfrm>
          <a:prstGeom prst="rect">
            <a:avLst/>
          </a:prstGeom>
          <a:noFill/>
        </p:spPr>
        <p:txBody>
          <a:bodyPr wrap="square" rtlCol="0">
            <a:spAutoFit/>
          </a:bodyPr>
          <a:lstStyle/>
          <a:p>
            <a:r>
              <a:rPr lang="en-US" sz="2400" b="1" dirty="0" smtClean="0"/>
              <a:t>#4</a:t>
            </a:r>
            <a:endParaRPr lang="en-US" sz="2400" b="1" dirty="0"/>
          </a:p>
        </p:txBody>
      </p:sp>
      <p:sp>
        <p:nvSpPr>
          <p:cNvPr id="20" name="Round Diagonal Corner Rectangle 19"/>
          <p:cNvSpPr/>
          <p:nvPr/>
        </p:nvSpPr>
        <p:spPr>
          <a:xfrm>
            <a:off x="4877066" y="4742000"/>
            <a:ext cx="2755383" cy="1472651"/>
          </a:xfrm>
          <a:prstGeom prst="round2Diag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rPr>
              <a:t>Trail of Tears Video</a:t>
            </a:r>
            <a:endParaRPr lang="en-US" dirty="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56051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1028" y="368723"/>
            <a:ext cx="6454589" cy="553998"/>
          </a:xfrm>
          <a:prstGeom prst="rect">
            <a:avLst/>
          </a:prstGeom>
          <a:noFill/>
        </p:spPr>
        <p:txBody>
          <a:bodyPr wrap="square" rtlCol="0">
            <a:spAutoFit/>
          </a:bodyPr>
          <a:lstStyle/>
          <a:p>
            <a:r>
              <a:rPr lang="en-US" sz="3000" b="1" dirty="0" smtClean="0">
                <a:latin typeface="+mj-lt"/>
              </a:rPr>
              <a:t>DEBRIEF THE FISHBOWL MODEL</a:t>
            </a:r>
            <a:endParaRPr lang="en-US" sz="30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DEBRIEF THE FISHBOWL MODEL</a:t>
            </a:r>
            <a:endParaRPr lang="en-US" sz="2400" b="1" dirty="0">
              <a:solidFill>
                <a:schemeClr val="bg1"/>
              </a:solidFill>
            </a:endParaRPr>
          </a:p>
        </p:txBody>
      </p:sp>
      <p:sp>
        <p:nvSpPr>
          <p:cNvPr id="13" name="TextBox 12"/>
          <p:cNvSpPr txBox="1"/>
          <p:nvPr/>
        </p:nvSpPr>
        <p:spPr>
          <a:xfrm>
            <a:off x="277316" y="1385921"/>
            <a:ext cx="5120712" cy="1107996"/>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u="sng" dirty="0" smtClean="0"/>
              <a:t>PROMPT</a:t>
            </a:r>
            <a:r>
              <a:rPr lang="en-US" sz="2200" b="1" u="sng" dirty="0"/>
              <a:t>: </a:t>
            </a:r>
          </a:p>
          <a:p>
            <a:pPr algn="ctr"/>
            <a:r>
              <a:rPr lang="en-US" sz="2200" b="1" dirty="0" smtClean="0">
                <a:solidFill>
                  <a:schemeClr val="tx1"/>
                </a:solidFill>
              </a:rPr>
              <a:t>How </a:t>
            </a:r>
            <a:r>
              <a:rPr lang="en-US" sz="2200" b="1" dirty="0">
                <a:solidFill>
                  <a:schemeClr val="tx1"/>
                </a:solidFill>
              </a:rPr>
              <a:t>does </a:t>
            </a:r>
            <a:r>
              <a:rPr lang="en-US" sz="2200" b="1" dirty="0" smtClean="0">
                <a:solidFill>
                  <a:schemeClr val="tx1"/>
                </a:solidFill>
              </a:rPr>
              <a:t>the video </a:t>
            </a:r>
            <a:r>
              <a:rPr lang="en-US" sz="2200" b="1" dirty="0">
                <a:solidFill>
                  <a:schemeClr val="tx1"/>
                </a:solidFill>
              </a:rPr>
              <a:t>CLARIFY &amp; FORTIFY your thinking of the previous texts?</a:t>
            </a:r>
            <a:r>
              <a:rPr lang="en-US" sz="2200" dirty="0">
                <a:solidFill>
                  <a:schemeClr val="tx1"/>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83" y="222055"/>
            <a:ext cx="917945" cy="847334"/>
          </a:xfrm>
          <a:prstGeom prst="rect">
            <a:avLst/>
          </a:prstGeom>
        </p:spPr>
      </p:pic>
      <p:grpSp>
        <p:nvGrpSpPr>
          <p:cNvPr id="32" name="Group 31"/>
          <p:cNvGrpSpPr/>
          <p:nvPr/>
        </p:nvGrpSpPr>
        <p:grpSpPr>
          <a:xfrm>
            <a:off x="5804029" y="1042708"/>
            <a:ext cx="1378408" cy="1389679"/>
            <a:chOff x="516018" y="4358576"/>
            <a:chExt cx="1972004" cy="1991110"/>
          </a:xfrm>
        </p:grpSpPr>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31" y="4358576"/>
              <a:ext cx="1847691" cy="1595536"/>
            </a:xfrm>
            <a:prstGeom prst="rect">
              <a:avLst/>
            </a:prstGeom>
          </p:spPr>
        </p:pic>
        <p:sp>
          <p:nvSpPr>
            <p:cNvPr id="34" name="TextBox 33"/>
            <p:cNvSpPr txBox="1"/>
            <p:nvPr/>
          </p:nvSpPr>
          <p:spPr>
            <a:xfrm>
              <a:off x="516018" y="5980354"/>
              <a:ext cx="1560043" cy="369332"/>
            </a:xfrm>
            <a:prstGeom prst="rect">
              <a:avLst/>
            </a:prstGeom>
            <a:noFill/>
          </p:spPr>
          <p:txBody>
            <a:bodyPr wrap="none" rtlCol="0">
              <a:spAutoFit/>
            </a:bodyPr>
            <a:lstStyle/>
            <a:p>
              <a:r>
                <a:rPr lang="en-US" b="1" dirty="0" smtClean="0"/>
                <a:t>TURN &amp; TALK</a:t>
              </a:r>
              <a:endParaRPr lang="en-US" b="1" dirty="0"/>
            </a:p>
          </p:txBody>
        </p:sp>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500" y="300346"/>
            <a:ext cx="4484341" cy="5833672"/>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6279" y="2694704"/>
            <a:ext cx="2603117" cy="3500748"/>
          </a:xfrm>
          <a:prstGeom prst="rect">
            <a:avLst/>
          </a:prstGeom>
          <a:ln>
            <a:solidFill>
              <a:schemeClr val="tx1"/>
            </a:solidFill>
          </a:ln>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048" y="2694704"/>
            <a:ext cx="2359462" cy="3500748"/>
          </a:xfrm>
          <a:prstGeom prst="rect">
            <a:avLst/>
          </a:prstGeom>
          <a:ln>
            <a:solidFill>
              <a:schemeClr val="tx1"/>
            </a:solidFill>
          </a:ln>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319633" y="3276820"/>
            <a:ext cx="1445226" cy="755014"/>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24292" y="4980183"/>
            <a:ext cx="1416256" cy="746142"/>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338602" y="4111881"/>
            <a:ext cx="1401946" cy="762363"/>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6915" y="3689314"/>
            <a:ext cx="2802088" cy="2110509"/>
          </a:xfrm>
          <a:prstGeom prst="rect">
            <a:avLst/>
          </a:prstGeom>
        </p:spPr>
      </p:pic>
      <p:sp>
        <p:nvSpPr>
          <p:cNvPr id="17" name="Round Diagonal Corner Rectangle 16"/>
          <p:cNvSpPr/>
          <p:nvPr/>
        </p:nvSpPr>
        <p:spPr>
          <a:xfrm>
            <a:off x="574722" y="4661367"/>
            <a:ext cx="2755383" cy="1472651"/>
          </a:xfrm>
          <a:prstGeom prst="round2Diag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rPr>
              <a:t>Trail of Tears Video</a:t>
            </a:r>
            <a:endParaRPr lang="en-US" dirty="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3909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420" y="144174"/>
            <a:ext cx="4360985" cy="6679879"/>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Note-Taking Graphic Organizer in your Artifacts 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3" name="Rectangle 2"/>
          <p:cNvSpPr/>
          <p:nvPr/>
        </p:nvSpPr>
        <p:spPr>
          <a:xfrm>
            <a:off x="4746809" y="1769117"/>
            <a:ext cx="415498" cy="369332"/>
          </a:xfrm>
          <a:prstGeom prst="rect">
            <a:avLst/>
          </a:prstGeom>
        </p:spPr>
        <p:txBody>
          <a:bodyPr wrap="none">
            <a:spAutoFit/>
          </a:bodyPr>
          <a:lstStyle/>
          <a:p>
            <a:r>
              <a:rPr lang="en-US"/>
              <a:t>✓</a:t>
            </a:r>
            <a:endParaRPr lang="en-US" dirty="0"/>
          </a:p>
        </p:txBody>
      </p:sp>
      <p:sp>
        <p:nvSpPr>
          <p:cNvPr id="9" name="Rectangle 8"/>
          <p:cNvSpPr/>
          <p:nvPr/>
        </p:nvSpPr>
        <p:spPr>
          <a:xfrm>
            <a:off x="4726813" y="2210183"/>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402581" y="2153533"/>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5669496" y="757589"/>
            <a:ext cx="2250831" cy="369332"/>
          </a:xfrm>
          <a:prstGeom prst="rect">
            <a:avLst/>
          </a:prstGeom>
          <a:noFill/>
        </p:spPr>
        <p:txBody>
          <a:bodyPr wrap="square" rtlCol="0">
            <a:spAutoFit/>
          </a:bodyPr>
          <a:lstStyle/>
          <a:p>
            <a:r>
              <a:rPr lang="en-US" dirty="0" smtClean="0"/>
              <a:t>Trail of Tears</a:t>
            </a:r>
            <a:endParaRPr lang="en-US" dirty="0"/>
          </a:p>
        </p:txBody>
      </p:sp>
      <p:sp>
        <p:nvSpPr>
          <p:cNvPr id="12" name="Rectangle 11"/>
          <p:cNvSpPr/>
          <p:nvPr/>
        </p:nvSpPr>
        <p:spPr>
          <a:xfrm>
            <a:off x="4746809" y="2478852"/>
            <a:ext cx="415498" cy="369332"/>
          </a:xfrm>
          <a:prstGeom prst="rect">
            <a:avLst/>
          </a:prstGeom>
        </p:spPr>
        <p:txBody>
          <a:bodyPr wrap="none">
            <a:spAutoFit/>
          </a:bodyPr>
          <a:lstStyle/>
          <a:p>
            <a:r>
              <a:rPr lang="en-US" dirty="0"/>
              <a:t>✓</a:t>
            </a:r>
          </a:p>
        </p:txBody>
      </p:sp>
      <p:sp>
        <p:nvSpPr>
          <p:cNvPr id="13" name="Rectangle 12"/>
          <p:cNvSpPr/>
          <p:nvPr/>
        </p:nvSpPr>
        <p:spPr>
          <a:xfrm>
            <a:off x="4746809" y="2981483"/>
            <a:ext cx="415498" cy="369332"/>
          </a:xfrm>
          <a:prstGeom prst="rect">
            <a:avLst/>
          </a:prstGeom>
        </p:spPr>
        <p:txBody>
          <a:bodyPr wrap="none">
            <a:spAutoFit/>
          </a:bodyPr>
          <a:lstStyle/>
          <a:p>
            <a:r>
              <a:rPr lang="en-US"/>
              <a:t>✓</a:t>
            </a:r>
            <a:endParaRPr lang="en-US" dirty="0"/>
          </a:p>
        </p:txBody>
      </p:sp>
      <p:sp>
        <p:nvSpPr>
          <p:cNvPr id="14" name="Rectangle 13"/>
          <p:cNvSpPr/>
          <p:nvPr/>
        </p:nvSpPr>
        <p:spPr>
          <a:xfrm>
            <a:off x="4746809" y="3484114"/>
            <a:ext cx="415498" cy="369332"/>
          </a:xfrm>
          <a:prstGeom prst="rect">
            <a:avLst/>
          </a:prstGeom>
        </p:spPr>
        <p:txBody>
          <a:bodyPr wrap="none">
            <a:spAutoFit/>
          </a:bodyPr>
          <a:lstStyle/>
          <a:p>
            <a:r>
              <a:rPr lang="en-US" dirty="0"/>
              <a:t>✓</a:t>
            </a:r>
          </a:p>
        </p:txBody>
      </p:sp>
      <p:sp>
        <p:nvSpPr>
          <p:cNvPr id="15" name="Rectangle 14"/>
          <p:cNvSpPr/>
          <p:nvPr/>
        </p:nvSpPr>
        <p:spPr>
          <a:xfrm>
            <a:off x="4746809" y="4269598"/>
            <a:ext cx="415498" cy="369332"/>
          </a:xfrm>
          <a:prstGeom prst="rect">
            <a:avLst/>
          </a:prstGeom>
        </p:spPr>
        <p:txBody>
          <a:bodyPr wrap="none">
            <a:spAutoFit/>
          </a:bodyPr>
          <a:lstStyle/>
          <a:p>
            <a:r>
              <a:rPr lang="en-US" dirty="0"/>
              <a:t>✓</a:t>
            </a:r>
          </a:p>
        </p:txBody>
      </p:sp>
      <p:sp>
        <p:nvSpPr>
          <p:cNvPr id="17" name="Rectangle 16"/>
          <p:cNvSpPr/>
          <p:nvPr/>
        </p:nvSpPr>
        <p:spPr>
          <a:xfrm>
            <a:off x="4736684" y="3766967"/>
            <a:ext cx="415498" cy="369332"/>
          </a:xfrm>
          <a:prstGeom prst="rect">
            <a:avLst/>
          </a:prstGeom>
        </p:spPr>
        <p:txBody>
          <a:bodyPr wrap="none">
            <a:spAutoFit/>
          </a:bodyPr>
          <a:lstStyle/>
          <a:p>
            <a:r>
              <a:rPr lang="en-US" dirty="0"/>
              <a:t>✓</a:t>
            </a:r>
          </a:p>
        </p:txBody>
      </p:sp>
      <p:sp>
        <p:nvSpPr>
          <p:cNvPr id="20" name="TextBox 19"/>
          <p:cNvSpPr txBox="1"/>
          <p:nvPr/>
        </p:nvSpPr>
        <p:spPr>
          <a:xfrm>
            <a:off x="4746810" y="1249753"/>
            <a:ext cx="375504"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12630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3346450"/>
          </a:xfrm>
        </p:spPr>
        <p:txBody>
          <a:bodyPr>
            <a:noAutofit/>
          </a:bodyPr>
          <a:lstStyle/>
          <a:p>
            <a:pPr marL="0" indent="0">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sz="10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listened </a:t>
            </a:r>
            <a:r>
              <a:rPr lang="en-US" sz="2000" dirty="0">
                <a:latin typeface="Calibri" charset="0"/>
                <a:ea typeface="Calibri" charset="0"/>
                <a:cs typeface="Calibri" charset="0"/>
              </a:rPr>
              <a:t>actively to a Model Constructive Conversation about </a:t>
            </a:r>
            <a:r>
              <a:rPr lang="en-US" sz="2000" dirty="0" smtClean="0">
                <a:latin typeface="Calibri" charset="0"/>
                <a:ea typeface="Calibri" charset="0"/>
                <a:cs typeface="Calibri" charset="0"/>
              </a:rPr>
              <a:t>video text</a:t>
            </a:r>
            <a:endParaRPr lang="en-US" sz="2000" dirty="0">
              <a:latin typeface="Calibri" charset="0"/>
              <a:ea typeface="Calibri" charset="0"/>
              <a:cs typeface="Calibri" charset="0"/>
            </a:endParaRP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had </a:t>
            </a:r>
            <a:r>
              <a:rPr lang="en-US" sz="2000" dirty="0">
                <a:latin typeface="Calibri" charset="0"/>
                <a:ea typeface="Calibri" charset="0"/>
                <a:cs typeface="Calibri" charset="0"/>
              </a:rPr>
              <a:t>a Constructive Conversation with a partner</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collaborated </a:t>
            </a:r>
            <a:r>
              <a:rPr lang="en-US" sz="2000" dirty="0">
                <a:latin typeface="Calibri" charset="0"/>
                <a:ea typeface="Calibri" charset="0"/>
                <a:cs typeface="Calibri" charset="0"/>
              </a:rPr>
              <a:t>with a partner to take notes using a graphic </a:t>
            </a:r>
            <a:r>
              <a:rPr lang="en-US" sz="2000" dirty="0" smtClean="0">
                <a:latin typeface="Calibri" charset="0"/>
                <a:ea typeface="Calibri" charset="0"/>
                <a:cs typeface="Calibri" charset="0"/>
              </a:rPr>
              <a:t>organizer</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added </a:t>
            </a:r>
            <a:r>
              <a:rPr lang="en-US" sz="2000" dirty="0">
                <a:latin typeface="Calibri" charset="0"/>
                <a:ea typeface="Calibri" charset="0"/>
                <a:cs typeface="Calibri" charset="0"/>
              </a:rPr>
              <a:t>to your artifacts folder</a:t>
            </a:r>
          </a:p>
          <a:p>
            <a:r>
              <a:rPr lang="en-US" sz="2400" i="1" dirty="0" smtClean="0"/>
              <a:t>Think</a:t>
            </a:r>
            <a:r>
              <a:rPr lang="mr-IN" sz="2400" i="1" dirty="0" smtClean="0"/>
              <a:t>…</a:t>
            </a:r>
            <a:endParaRPr lang="en-US" sz="2400" i="1" dirty="0" smtClean="0"/>
          </a:p>
          <a:p>
            <a:pPr lvl="2"/>
            <a:r>
              <a:rPr lang="en-US" sz="2400" i="1" dirty="0" smtClean="0">
                <a:solidFill>
                  <a:schemeClr val="tx1"/>
                </a:solidFill>
              </a:rPr>
              <a:t>What helped you connect ideas across texts?</a:t>
            </a:r>
            <a:endParaRPr 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9" y="497264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43229" y="5133501"/>
            <a:ext cx="1599349" cy="1078328"/>
            <a:chOff x="-100817" y="4375361"/>
            <a:chExt cx="3576039" cy="253681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56" y="4375361"/>
              <a:ext cx="1847691" cy="1595536"/>
            </a:xfrm>
            <a:prstGeom prst="rect">
              <a:avLst/>
            </a:prstGeom>
          </p:spPr>
        </p:pic>
        <p:sp>
          <p:nvSpPr>
            <p:cNvPr id="9" name="TextBox 8"/>
            <p:cNvSpPr txBox="1"/>
            <p:nvPr/>
          </p:nvSpPr>
          <p:spPr>
            <a:xfrm>
              <a:off x="-100817" y="5970897"/>
              <a:ext cx="3576039" cy="941275"/>
            </a:xfrm>
            <a:prstGeom prst="rect">
              <a:avLst/>
            </a:prstGeom>
            <a:noFill/>
          </p:spPr>
          <p:txBody>
            <a:bodyPr wrap="none" rtlCol="0">
              <a:spAutoFit/>
            </a:bodyPr>
            <a:lstStyle/>
            <a:p>
              <a:r>
                <a:rPr lang="en-US" sz="2000" b="1" dirty="0" smtClean="0"/>
                <a:t>TURN &amp; TALK</a:t>
              </a:r>
              <a:endParaRPr lang="en-US" sz="2000" b="1" dirty="0"/>
            </a:p>
          </p:txBody>
        </p:sp>
      </p:grpSp>
      <p:sp>
        <p:nvSpPr>
          <p:cNvPr id="10" name="Rectangle 9"/>
          <p:cNvSpPr/>
          <p:nvPr/>
        </p:nvSpPr>
        <p:spPr>
          <a:xfrm>
            <a:off x="1512742" y="4963620"/>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6410" y="3948514"/>
            <a:ext cx="3543300" cy="965200"/>
          </a:xfrm>
          <a:prstGeom prst="rect">
            <a:avLst/>
          </a:prstGeom>
        </p:spPr>
      </p:pic>
    </p:spTree>
    <p:extLst>
      <p:ext uri="{BB962C8B-B14F-4D97-AF65-F5344CB8AC3E}">
        <p14:creationId xmlns:p14="http://schemas.microsoft.com/office/powerpoint/2010/main" val="17621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24065" y="1329911"/>
            <a:ext cx="6001800" cy="1631216"/>
          </a:xfrm>
          <a:prstGeom prst="rect">
            <a:avLst/>
          </a:prstGeom>
        </p:spPr>
        <p:txBody>
          <a:bodyPr wrap="square">
            <a:spAutoFit/>
          </a:bodyPr>
          <a:lstStyle/>
          <a:p>
            <a:r>
              <a:rPr lang="en-US" sz="2800" b="1" dirty="0">
                <a:ea typeface="Calibri" charset="0"/>
                <a:cs typeface="Calibri" charset="0"/>
              </a:rPr>
              <a:t>What information will you include in an infographic about the Constructive Conversation Skills?</a:t>
            </a:r>
            <a:endParaRPr lang="en-US" sz="2800" b="1" dirty="0"/>
          </a:p>
          <a:p>
            <a:endParaRPr lang="en-US" sz="1600" dirty="0">
              <a:latin typeface="Calibri" charset="0"/>
              <a:ea typeface="Calibri" charset="0"/>
              <a:cs typeface="Calibri" charset="0"/>
            </a:endParaRPr>
          </a:p>
        </p:txBody>
      </p:sp>
      <p:sp>
        <p:nvSpPr>
          <p:cNvPr id="9" name="Content Placeholder 2"/>
          <p:cNvSpPr txBox="1">
            <a:spLocks/>
          </p:cNvSpPr>
          <p:nvPr/>
        </p:nvSpPr>
        <p:spPr>
          <a:xfrm>
            <a:off x="324065" y="372941"/>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158" y="6341706"/>
            <a:ext cx="584200" cy="596900"/>
          </a:xfrm>
          <a:prstGeom prst="rect">
            <a:avLst/>
          </a:prstGeom>
        </p:spPr>
      </p:pic>
      <p:sp>
        <p:nvSpPr>
          <p:cNvPr id="5" name="TextBox 4"/>
          <p:cNvSpPr txBox="1"/>
          <p:nvPr/>
        </p:nvSpPr>
        <p:spPr>
          <a:xfrm>
            <a:off x="396086" y="2850924"/>
            <a:ext cx="5929779" cy="3600986"/>
          </a:xfrm>
          <a:prstGeom prst="rect">
            <a:avLst/>
          </a:prstGeom>
          <a:noFill/>
        </p:spPr>
        <p:txBody>
          <a:bodyPr wrap="square" rtlCol="0">
            <a:spAutoFit/>
          </a:bodyPr>
          <a:lstStyle/>
          <a:p>
            <a:r>
              <a:rPr lang="en-US" sz="2200" i="1" dirty="0" smtClean="0"/>
              <a:t>Hmmm</a:t>
            </a:r>
            <a:r>
              <a:rPr lang="en-US" sz="2200" i="1" dirty="0"/>
              <a:t>. So, I’m going to use the </a:t>
            </a:r>
            <a:r>
              <a:rPr lang="en-US" sz="2200" i="1" dirty="0" smtClean="0"/>
              <a:t>poster </a:t>
            </a:r>
            <a:r>
              <a:rPr lang="en-US" sz="2200" i="1" dirty="0"/>
              <a:t>to remember what I know about the </a:t>
            </a:r>
            <a:r>
              <a:rPr lang="en-US" sz="2200" i="1" dirty="0" smtClean="0"/>
              <a:t>skills. Now, think about the guiding questions: </a:t>
            </a:r>
          </a:p>
          <a:p>
            <a:endParaRPr lang="en-US" sz="1000" i="1" dirty="0" smtClean="0"/>
          </a:p>
          <a:p>
            <a:pPr marL="457200" indent="-457200">
              <a:buFont typeface="Arial" charset="0"/>
              <a:buChar char="•"/>
            </a:pPr>
            <a:r>
              <a:rPr lang="en-US" sz="2400" dirty="0" smtClean="0">
                <a:latin typeface="Calibri" charset="0"/>
                <a:ea typeface="Calibri" charset="0"/>
                <a:cs typeface="Calibri" charset="0"/>
              </a:rPr>
              <a:t>How </a:t>
            </a:r>
            <a:r>
              <a:rPr lang="en-US" sz="2400" dirty="0">
                <a:latin typeface="Calibri" charset="0"/>
                <a:ea typeface="Calibri" charset="0"/>
                <a:cs typeface="Calibri" charset="0"/>
              </a:rPr>
              <a:t>will you organize the information?</a:t>
            </a:r>
          </a:p>
          <a:p>
            <a:pPr marL="457200" indent="-457200">
              <a:buFont typeface="Arial" charset="0"/>
              <a:buChar char="•"/>
            </a:pPr>
            <a:endParaRPr lang="en-US" sz="1200" dirty="0">
              <a:latin typeface="Calibri" charset="0"/>
              <a:ea typeface="Calibri" charset="0"/>
              <a:cs typeface="Calibri" charset="0"/>
            </a:endParaRPr>
          </a:p>
          <a:p>
            <a:pPr marL="457200" indent="-457200">
              <a:buFont typeface="Arial" charset="0"/>
              <a:buChar char="•"/>
            </a:pPr>
            <a:r>
              <a:rPr lang="en-US" sz="2400" dirty="0">
                <a:latin typeface="Calibri" charset="0"/>
                <a:ea typeface="Calibri" charset="0"/>
                <a:cs typeface="Calibri" charset="0"/>
              </a:rPr>
              <a:t>What text elements (visuals and words) will you include? </a:t>
            </a:r>
          </a:p>
          <a:p>
            <a:pPr marL="171450" indent="-171450">
              <a:buFont typeface="Arial" charset="0"/>
              <a:buChar char="•"/>
            </a:pPr>
            <a:endParaRPr lang="en-US" sz="1200" dirty="0">
              <a:latin typeface="Calibri" charset="0"/>
              <a:ea typeface="Calibri" charset="0"/>
              <a:cs typeface="Calibri" charset="0"/>
            </a:endParaRPr>
          </a:p>
          <a:p>
            <a:pPr marL="457200" indent="-457200">
              <a:buFont typeface="Arial" charset="0"/>
              <a:buChar char="•"/>
            </a:pPr>
            <a:r>
              <a:rPr lang="en-US" sz="2400" dirty="0">
                <a:latin typeface="Calibri" charset="0"/>
                <a:ea typeface="Calibri" charset="0"/>
                <a:cs typeface="Calibri" charset="0"/>
              </a:rPr>
              <a:t>What language will you use?</a:t>
            </a:r>
            <a:endParaRPr lang="en-US" sz="2400" dirty="0"/>
          </a:p>
          <a:p>
            <a:pPr marL="457200" indent="-457200">
              <a:buFont typeface="Arial" charset="0"/>
              <a:buChar char="•"/>
            </a:pPr>
            <a:endParaRPr lang="en-US" sz="2400" dirty="0">
              <a:latin typeface="Calibri" charset="0"/>
              <a:ea typeface="Calibri" charset="0"/>
              <a:cs typeface="Calibri" charset="0"/>
            </a:endParaRPr>
          </a:p>
          <a:p>
            <a:pPr marL="342900" indent="-342900">
              <a:buFont typeface="Arial" charset="0"/>
              <a:buChar char="•"/>
            </a:pPr>
            <a:endParaRPr lang="en-US" sz="800" i="1" dirty="0"/>
          </a:p>
        </p:txBody>
      </p:sp>
      <p:pic>
        <p:nvPicPr>
          <p:cNvPr id="12"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626" y="146956"/>
            <a:ext cx="4872076" cy="6055483"/>
          </a:xfrm>
          <a:prstGeom prst="rect">
            <a:avLst/>
          </a:prstGeom>
          <a:ln w="25400">
            <a:solidFill>
              <a:schemeClr val="tx1"/>
            </a:solidFill>
          </a:ln>
        </p:spPr>
      </p:pic>
    </p:spTree>
    <p:extLst>
      <p:ext uri="{BB962C8B-B14F-4D97-AF65-F5344CB8AC3E}">
        <p14:creationId xmlns:p14="http://schemas.microsoft.com/office/powerpoint/2010/main" val="164926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2689074"/>
            <a:ext cx="3766503" cy="2864957"/>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400" b="1" dirty="0" smtClean="0">
                <a:solidFill>
                  <a:schemeClr val="tx1"/>
                </a:solidFill>
                <a:latin typeface="Calibri" charset="0"/>
                <a:ea typeface="Calibri" charset="0"/>
                <a:cs typeface="Calibri" charset="0"/>
              </a:rPr>
              <a:t>Write one idea in each box on the left under the heading “My 3 Ideas.” </a:t>
            </a:r>
          </a:p>
          <a:p>
            <a:pPr marL="457200" indent="-457200">
              <a:buFont typeface="+mj-lt"/>
              <a:buAutoNum type="arabicPeriod" startAt="2"/>
            </a:pPr>
            <a:r>
              <a:rPr lang="en-US" sz="2400" b="1" dirty="0" smtClean="0">
                <a:solidFill>
                  <a:schemeClr val="tx1"/>
                </a:solidFill>
                <a:latin typeface="Calibri" charset="0"/>
                <a:ea typeface="Calibri" charset="0"/>
                <a:cs typeface="Calibri" charset="0"/>
              </a:rPr>
              <a:t>Turn </a:t>
            </a:r>
            <a:r>
              <a:rPr lang="en-US" sz="24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95781" y="545669"/>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67343" y="1288053"/>
            <a:ext cx="2334986" cy="584775"/>
          </a:xfrm>
          <a:prstGeom prst="rect">
            <a:avLst/>
          </a:prstGeom>
          <a:noFill/>
        </p:spPr>
        <p:txBody>
          <a:bodyPr wrap="square" rtlCol="0">
            <a:spAutoFit/>
          </a:bodyPr>
          <a:lstStyle/>
          <a:p>
            <a:r>
              <a:rPr lang="en-US" sz="1600" b="1" dirty="0" smtClean="0">
                <a:solidFill>
                  <a:srgbClr val="FF0000"/>
                </a:solidFill>
              </a:rPr>
              <a:t>organizing an infographic is</a:t>
            </a:r>
            <a:r>
              <a:rPr lang="is-IS" sz="1600" b="1" dirty="0" smtClean="0">
                <a:solidFill>
                  <a:srgbClr val="FF0000"/>
                </a:solidFill>
              </a:rPr>
              <a:t>…</a:t>
            </a:r>
            <a:endParaRPr lang="en-US" sz="1600" b="1" dirty="0">
              <a:solidFill>
                <a:srgbClr val="FF0000"/>
              </a:solidFill>
            </a:endParaRPr>
          </a:p>
        </p:txBody>
      </p:sp>
      <p:sp>
        <p:nvSpPr>
          <p:cNvPr id="16" name="TextBox 15"/>
          <p:cNvSpPr txBox="1"/>
          <p:nvPr/>
        </p:nvSpPr>
        <p:spPr>
          <a:xfrm>
            <a:off x="8821145" y="146735"/>
            <a:ext cx="2409563" cy="400110"/>
          </a:xfrm>
          <a:prstGeom prst="rect">
            <a:avLst/>
          </a:prstGeom>
          <a:noFill/>
        </p:spPr>
        <p:txBody>
          <a:bodyPr wrap="square" rtlCol="0">
            <a:spAutoFit/>
          </a:bodyPr>
          <a:lstStyle/>
          <a:p>
            <a:r>
              <a:rPr lang="en-US" sz="2000" b="1" dirty="0" smtClean="0">
                <a:solidFill>
                  <a:srgbClr val="FF0000"/>
                </a:solidFill>
              </a:rPr>
              <a:t>SKILLS INFOGRAPHIC</a:t>
            </a:r>
            <a:endParaRPr lang="en-US" sz="2000" b="1" dirty="0">
              <a:solidFill>
                <a:srgbClr val="FF0000"/>
              </a:solidFill>
            </a:endParaRPr>
          </a:p>
        </p:txBody>
      </p:sp>
      <p:sp>
        <p:nvSpPr>
          <p:cNvPr id="5" name="TextBox 4"/>
          <p:cNvSpPr txBox="1"/>
          <p:nvPr/>
        </p:nvSpPr>
        <p:spPr>
          <a:xfrm>
            <a:off x="261216" y="180930"/>
            <a:ext cx="4078224" cy="1692771"/>
          </a:xfrm>
          <a:prstGeom prst="rect">
            <a:avLst/>
          </a:prstGeom>
          <a:noFill/>
        </p:spPr>
        <p:txBody>
          <a:bodyPr wrap="square" rtlCol="0">
            <a:spAutoFit/>
          </a:bodyPr>
          <a:lstStyle/>
          <a:p>
            <a:r>
              <a:rPr lang="en-US" sz="2600" i="1" dirty="0"/>
              <a:t>Step 2 is to write one idea in each box on the left under the heading, “My 3 Ideas.” I will write my ideas </a:t>
            </a:r>
            <a:r>
              <a:rPr lang="en-US" sz="2600" i="1" dirty="0" smtClean="0"/>
              <a:t>here</a:t>
            </a:r>
            <a:endParaRPr lang="en-US" sz="2600" dirty="0"/>
          </a:p>
        </p:txBody>
      </p:sp>
      <p:cxnSp>
        <p:nvCxnSpPr>
          <p:cNvPr id="17" name="Straight Arrow Connector 16"/>
          <p:cNvCxnSpPr/>
          <p:nvPr/>
        </p:nvCxnSpPr>
        <p:spPr>
          <a:xfrm flipV="1">
            <a:off x="2808390" y="202066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7343" y="2688202"/>
            <a:ext cx="2334986" cy="584775"/>
          </a:xfrm>
          <a:prstGeom prst="rect">
            <a:avLst/>
          </a:prstGeom>
          <a:noFill/>
        </p:spPr>
        <p:txBody>
          <a:bodyPr wrap="square" rtlCol="0">
            <a:spAutoFit/>
          </a:bodyPr>
          <a:lstStyle/>
          <a:p>
            <a:r>
              <a:rPr lang="en-US" sz="1600" b="1" dirty="0" smtClean="0">
                <a:solidFill>
                  <a:srgbClr val="FF0000"/>
                </a:solidFill>
              </a:rPr>
              <a:t>text elements in an infographic is</a:t>
            </a:r>
            <a:r>
              <a:rPr lang="is-IS" sz="1600" b="1" dirty="0" smtClean="0">
                <a:solidFill>
                  <a:srgbClr val="FF0000"/>
                </a:solidFill>
              </a:rPr>
              <a:t>…</a:t>
            </a:r>
            <a:endParaRPr lang="en-US" sz="1600" b="1" dirty="0">
              <a:solidFill>
                <a:srgbClr val="FF0000"/>
              </a:solidFill>
            </a:endParaRPr>
          </a:p>
        </p:txBody>
      </p:sp>
      <p:sp>
        <p:nvSpPr>
          <p:cNvPr id="12" name="TextBox 11"/>
          <p:cNvSpPr txBox="1"/>
          <p:nvPr/>
        </p:nvSpPr>
        <p:spPr>
          <a:xfrm>
            <a:off x="5508727" y="4121552"/>
            <a:ext cx="2334986" cy="584775"/>
          </a:xfrm>
          <a:prstGeom prst="rect">
            <a:avLst/>
          </a:prstGeom>
          <a:noFill/>
        </p:spPr>
        <p:txBody>
          <a:bodyPr wrap="square" rtlCol="0">
            <a:spAutoFit/>
          </a:bodyPr>
          <a:lstStyle/>
          <a:p>
            <a:r>
              <a:rPr lang="en-US" sz="1600" b="1" dirty="0" smtClean="0">
                <a:solidFill>
                  <a:srgbClr val="FF0000"/>
                </a:solidFill>
              </a:rPr>
              <a:t>the language in an infographic is</a:t>
            </a:r>
            <a:r>
              <a:rPr lang="is-IS" sz="1600" b="1" dirty="0" smtClean="0">
                <a:solidFill>
                  <a:srgbClr val="FF0000"/>
                </a:solidFill>
              </a:rPr>
              <a:t>…</a:t>
            </a:r>
            <a:endParaRPr lang="en-US" sz="1600" b="1" dirty="0">
              <a:solidFill>
                <a:srgbClr val="FF0000"/>
              </a:solidFill>
            </a:endParaRPr>
          </a:p>
        </p:txBody>
      </p:sp>
    </p:spTree>
    <p:extLst>
      <p:ext uri="{BB962C8B-B14F-4D97-AF65-F5344CB8AC3E}">
        <p14:creationId xmlns:p14="http://schemas.microsoft.com/office/powerpoint/2010/main" val="51301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bg/>
                                          </p:spTgt>
                                        </p:tgtEl>
                                        <p:attrNameLst>
                                          <p:attrName>style.visibility</p:attrName>
                                        </p:attrNameLst>
                                      </p:cBhvr>
                                      <p:to>
                                        <p:strVal val="visible"/>
                                      </p:to>
                                    </p:set>
                                    <p:animEffect transition="in" filter="dissolve">
                                      <p:cBhvr>
                                        <p:cTn id="24" dur="500"/>
                                        <p:tgtEl>
                                          <p:spTgt spid="9">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dissolve">
                                      <p:cBhvr>
                                        <p:cTn id="27" dur="500"/>
                                        <p:tgtEl>
                                          <p:spTgt spid="9">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dissolv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dissolve">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dissolve">
                                      <p:cBhvr>
                                        <p:cTn id="40" dur="500"/>
                                        <p:tgtEl>
                                          <p:spTgt spid="1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dissolve">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21145" y="146735"/>
            <a:ext cx="2409563" cy="400110"/>
          </a:xfrm>
          <a:prstGeom prst="rect">
            <a:avLst/>
          </a:prstGeom>
          <a:noFill/>
        </p:spPr>
        <p:txBody>
          <a:bodyPr wrap="square" rtlCol="0">
            <a:spAutoFit/>
          </a:bodyPr>
          <a:lstStyle/>
          <a:p>
            <a:r>
              <a:rPr lang="en-US" sz="2000" b="1" dirty="0" smtClean="0">
                <a:solidFill>
                  <a:srgbClr val="FF0000"/>
                </a:solidFill>
              </a:rPr>
              <a:t>SKILLS INFOGRAPHIC</a:t>
            </a:r>
            <a:endParaRPr lang="en-US" sz="2000" b="1" dirty="0">
              <a:solidFill>
                <a:srgbClr val="FF0000"/>
              </a:solidFill>
            </a:endParaRPr>
          </a:p>
        </p:txBody>
      </p:sp>
    </p:spTree>
    <p:extLst>
      <p:ext uri="{BB962C8B-B14F-4D97-AF65-F5344CB8AC3E}">
        <p14:creationId xmlns:p14="http://schemas.microsoft.com/office/powerpoint/2010/main" val="16319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7" name="TextBox 6"/>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67330" y="140799"/>
            <a:ext cx="2409563" cy="400110"/>
          </a:xfrm>
          <a:prstGeom prst="rect">
            <a:avLst/>
          </a:prstGeom>
          <a:noFill/>
        </p:spPr>
        <p:txBody>
          <a:bodyPr wrap="square" rtlCol="0">
            <a:spAutoFit/>
          </a:bodyPr>
          <a:lstStyle/>
          <a:p>
            <a:r>
              <a:rPr lang="en-US" sz="2000" b="1" dirty="0" smtClean="0">
                <a:solidFill>
                  <a:srgbClr val="FF0000"/>
                </a:solidFill>
              </a:rPr>
              <a:t>SKILLS INFOGRAPHIC</a:t>
            </a:r>
            <a:endParaRPr lang="en-US" sz="2000" b="1" dirty="0">
              <a:solidFill>
                <a:srgbClr val="FF0000"/>
              </a:solidFill>
            </a:endParaRPr>
          </a:p>
        </p:txBody>
      </p:sp>
    </p:spTree>
    <p:extLst>
      <p:ext uri="{BB962C8B-B14F-4D97-AF65-F5344CB8AC3E}">
        <p14:creationId xmlns:p14="http://schemas.microsoft.com/office/powerpoint/2010/main" val="231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164" y="979758"/>
            <a:ext cx="7300034" cy="6155531"/>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endParaRPr lang="en-US" sz="2400" dirty="0" smtClean="0"/>
          </a:p>
          <a:p>
            <a:pPr marL="285750" indent="-285750">
              <a:buFont typeface="Arial" charset="0"/>
              <a:buChar char="•"/>
            </a:pPr>
            <a:r>
              <a:rPr lang="en-US" sz="2200" dirty="0" smtClean="0"/>
              <a:t>Form </a:t>
            </a:r>
            <a:r>
              <a:rPr lang="en-US" sz="2200" b="1" dirty="0" smtClean="0"/>
              <a:t>triads</a:t>
            </a:r>
          </a:p>
          <a:p>
            <a:pPr marL="285750" indent="-285750">
              <a:buFont typeface="Arial" charset="0"/>
              <a:buChar char="•"/>
            </a:pPr>
            <a:endParaRPr lang="en-US" sz="1000" dirty="0" smtClean="0"/>
          </a:p>
          <a:p>
            <a:pPr marL="285750" indent="-285750">
              <a:buFont typeface="Arial" charset="0"/>
              <a:buChar char="•"/>
            </a:pPr>
            <a:r>
              <a:rPr lang="en-US" sz="2200" b="1" dirty="0" smtClean="0"/>
              <a:t>Each of you needs </a:t>
            </a:r>
            <a:r>
              <a:rPr lang="en-US" sz="2200" dirty="0" smtClean="0"/>
              <a:t>your completed “Give One-Get One” Graphic Organizer</a:t>
            </a:r>
          </a:p>
          <a:p>
            <a:pPr marL="285750" indent="-285750">
              <a:buFont typeface="Arial" charset="0"/>
              <a:buChar char="•"/>
            </a:pPr>
            <a:endParaRPr lang="en-US" sz="1000" dirty="0" smtClean="0"/>
          </a:p>
          <a:p>
            <a:pPr marL="285750" indent="-285750">
              <a:buFont typeface="Arial" charset="0"/>
              <a:buChar char="•"/>
            </a:pPr>
            <a:r>
              <a:rPr lang="en-US" sz="2200" b="1" dirty="0" smtClean="0"/>
              <a:t>Each triad needs </a:t>
            </a:r>
            <a:r>
              <a:rPr lang="en-US" sz="2200" dirty="0" smtClean="0"/>
              <a:t>chart paper and writing tools</a:t>
            </a:r>
          </a:p>
          <a:p>
            <a:pPr marL="285750" indent="-285750">
              <a:buFont typeface="Arial" charset="0"/>
              <a:buChar char="•"/>
            </a:pPr>
            <a:endParaRPr lang="en-US" sz="1000" dirty="0" smtClean="0"/>
          </a:p>
          <a:p>
            <a:pPr marL="285750" indent="-285750">
              <a:buFont typeface="Arial" charset="0"/>
              <a:buChar char="•"/>
            </a:pPr>
            <a:r>
              <a:rPr lang="en-US" sz="2200" b="1" dirty="0"/>
              <a:t>Take turns </a:t>
            </a:r>
            <a:r>
              <a:rPr lang="en-US" sz="2200" dirty="0"/>
              <a:t>sharing your ideas using your graphic </a:t>
            </a:r>
            <a:r>
              <a:rPr lang="en-US" sz="2200" dirty="0" smtClean="0"/>
              <a:t>organizer</a:t>
            </a:r>
          </a:p>
          <a:p>
            <a:pPr marL="285750" indent="-285750">
              <a:buFont typeface="Arial" charset="0"/>
              <a:buChar char="•"/>
            </a:pPr>
            <a:endParaRPr lang="en-US" sz="1000" dirty="0"/>
          </a:p>
          <a:p>
            <a:pPr marL="285750" indent="-285750">
              <a:buFont typeface="Arial" charset="0"/>
              <a:buChar char="•"/>
            </a:pPr>
            <a:r>
              <a:rPr lang="en-US" sz="2200" b="1" dirty="0"/>
              <a:t>Negotiate</a:t>
            </a:r>
            <a:r>
              <a:rPr lang="en-US" sz="2200" dirty="0"/>
              <a:t> which ideas you will include in your </a:t>
            </a:r>
            <a:r>
              <a:rPr lang="en-US" sz="2200" dirty="0" smtClean="0"/>
              <a:t>infographic</a:t>
            </a:r>
          </a:p>
          <a:p>
            <a:pPr marL="285750" indent="-285750">
              <a:buFont typeface="Arial" charset="0"/>
              <a:buChar char="•"/>
            </a:pPr>
            <a:endParaRPr lang="en-US" sz="1000" dirty="0"/>
          </a:p>
          <a:p>
            <a:pPr marL="285750" indent="-285750">
              <a:buFont typeface="Arial" charset="0"/>
              <a:buChar char="•"/>
            </a:pPr>
            <a:r>
              <a:rPr lang="en-US" sz="2200" b="1" dirty="0"/>
              <a:t>Each </a:t>
            </a:r>
            <a:r>
              <a:rPr lang="en-US" sz="2200" b="1" dirty="0" smtClean="0"/>
              <a:t>member </a:t>
            </a:r>
            <a:r>
              <a:rPr lang="en-US" sz="2200" dirty="0" smtClean="0"/>
              <a:t>must take an active role:</a:t>
            </a:r>
          </a:p>
          <a:p>
            <a:pPr marL="800100" lvl="1" indent="-342900">
              <a:buFont typeface="Arial" charset="0"/>
              <a:buChar char="•"/>
            </a:pPr>
            <a:r>
              <a:rPr lang="en-US" sz="2200" dirty="0" smtClean="0"/>
              <a:t>Wordsmith</a:t>
            </a:r>
          </a:p>
          <a:p>
            <a:pPr marL="800100" lvl="1" indent="-342900">
              <a:buFont typeface="Arial" charset="0"/>
              <a:buChar char="•"/>
            </a:pPr>
            <a:r>
              <a:rPr lang="en-US" sz="2200" dirty="0" smtClean="0"/>
              <a:t>Graphic Artist</a:t>
            </a:r>
          </a:p>
          <a:p>
            <a:pPr marL="800100" lvl="1" indent="-342900">
              <a:buFont typeface="Arial" charset="0"/>
              <a:buChar char="•"/>
            </a:pPr>
            <a:r>
              <a:rPr lang="en-US" sz="2200" dirty="0" smtClean="0"/>
              <a:t>Editor</a:t>
            </a:r>
          </a:p>
          <a:p>
            <a:pPr marL="800100" lvl="1" indent="-342900">
              <a:buFont typeface="Arial" charset="0"/>
              <a:buChar char="•"/>
            </a:pPr>
            <a:endParaRPr lang="en-US" sz="1000" dirty="0" smtClean="0"/>
          </a:p>
          <a:p>
            <a:pPr marL="342900" indent="-342900">
              <a:buFont typeface="Arial" charset="0"/>
              <a:buChar char="•"/>
            </a:pPr>
            <a:r>
              <a:rPr lang="en-US" sz="2200" b="1" dirty="0" smtClean="0"/>
              <a:t>All members </a:t>
            </a:r>
            <a:r>
              <a:rPr lang="en-US" sz="2200" dirty="0" smtClean="0"/>
              <a:t>will present</a:t>
            </a:r>
          </a:p>
          <a:p>
            <a:pPr marL="800100" lvl="1" indent="-342900">
              <a:buFont typeface="Arial" charset="0"/>
              <a:buChar char="•"/>
            </a:pPr>
            <a:endParaRPr lang="en-US" sz="2400" dirty="0" smtClean="0"/>
          </a:p>
          <a:p>
            <a:pPr marL="800100" lvl="1" indent="-342900">
              <a:buFont typeface="Arial" charset="0"/>
              <a:buChar char="•"/>
            </a:pPr>
            <a:endParaRPr lang="en-US" sz="2400" dirty="0"/>
          </a:p>
        </p:txBody>
      </p:sp>
      <p:sp>
        <p:nvSpPr>
          <p:cNvPr id="6" name="TextBox 5"/>
          <p:cNvSpPr txBox="1"/>
          <p:nvPr/>
        </p:nvSpPr>
        <p:spPr>
          <a:xfrm>
            <a:off x="1229988" y="302066"/>
            <a:ext cx="4822767" cy="584775"/>
          </a:xfrm>
          <a:prstGeom prst="rect">
            <a:avLst/>
          </a:prstGeom>
          <a:noFill/>
        </p:spPr>
        <p:txBody>
          <a:bodyPr wrap="square" rtlCol="0">
            <a:spAutoFit/>
          </a:bodyPr>
          <a:lstStyle/>
          <a:p>
            <a:pPr lvl="1" algn="r"/>
            <a:r>
              <a:rPr lang="en-US" sz="3200" b="1" dirty="0" smtClean="0">
                <a:latin typeface="+mj-lt"/>
              </a:rPr>
              <a:t>CREATE AN INFOGRAPHIC</a:t>
            </a:r>
            <a:endParaRPr lang="en-US" sz="3200" b="1" dirty="0">
              <a:latin typeface="+mj-lt"/>
            </a:endParaRPr>
          </a:p>
        </p:txBody>
      </p:sp>
      <p:sp>
        <p:nvSpPr>
          <p:cNvPr id="9" name="TextBox 8"/>
          <p:cNvSpPr txBox="1"/>
          <p:nvPr/>
        </p:nvSpPr>
        <p:spPr>
          <a:xfrm>
            <a:off x="49640" y="6396335"/>
            <a:ext cx="11299678" cy="461665"/>
          </a:xfrm>
          <a:prstGeom prst="rect">
            <a:avLst/>
          </a:prstGeom>
          <a:noFill/>
        </p:spPr>
        <p:txBody>
          <a:bodyPr wrap="square" rtlCol="0">
            <a:spAutoFit/>
          </a:bodyPr>
          <a:lstStyle/>
          <a:p>
            <a:r>
              <a:rPr lang="en-US" sz="2400" b="1" dirty="0" smtClean="0">
                <a:solidFill>
                  <a:schemeClr val="bg1"/>
                </a:solidFill>
              </a:rPr>
              <a:t>PREPARE FOR THE TASK</a:t>
            </a:r>
            <a:endParaRPr lang="en-US" sz="2400" b="1" dirty="0">
              <a:solidFill>
                <a:schemeClr val="bg1"/>
              </a:solidFill>
            </a:endParaRPr>
          </a:p>
        </p:txBody>
      </p:sp>
      <p:sp>
        <p:nvSpPr>
          <p:cNvPr id="13" name="TextBox 12"/>
          <p:cNvSpPr txBox="1"/>
          <p:nvPr/>
        </p:nvSpPr>
        <p:spPr>
          <a:xfrm>
            <a:off x="8039581" y="217898"/>
            <a:ext cx="3994274" cy="184665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smtClean="0"/>
              <a:t>TASK: </a:t>
            </a:r>
          </a:p>
          <a:p>
            <a:pPr marL="342900" indent="-342900">
              <a:buFont typeface="Wingdings" charset="2"/>
              <a:buChar char="q"/>
            </a:pPr>
            <a:r>
              <a:rPr lang="en-US" sz="2000" dirty="0" smtClean="0">
                <a:solidFill>
                  <a:schemeClr val="tx1"/>
                </a:solidFill>
              </a:rPr>
              <a:t>Collaborate with your teammates to create an infographic about Constructive Conversations Skills</a:t>
            </a:r>
          </a:p>
          <a:p>
            <a:pPr marL="342900" indent="-342900">
              <a:buFont typeface="Wingdings" charset="2"/>
              <a:buChar char="q"/>
            </a:pPr>
            <a:endParaRPr lang="en-US" sz="800" dirty="0" smtClean="0">
              <a:solidFill>
                <a:schemeClr val="tx1"/>
              </a:solidFill>
            </a:endParaRPr>
          </a:p>
          <a:p>
            <a:pPr marL="342900" indent="-342900">
              <a:buFont typeface="Wingdings" charset="2"/>
              <a:buChar char="q"/>
            </a:pPr>
            <a:r>
              <a:rPr lang="en-US" sz="2000" dirty="0" smtClean="0">
                <a:solidFill>
                  <a:schemeClr val="tx1"/>
                </a:solidFill>
              </a:rPr>
              <a:t>Present your ideas as a team</a:t>
            </a:r>
            <a:endParaRPr lang="en-US" sz="2000" dirty="0"/>
          </a:p>
        </p:txBody>
      </p:sp>
      <p:sp>
        <p:nvSpPr>
          <p:cNvPr id="12" name="TextBox 11"/>
          <p:cNvSpPr txBox="1"/>
          <p:nvPr/>
        </p:nvSpPr>
        <p:spPr>
          <a:xfrm>
            <a:off x="8011788" y="2276065"/>
            <a:ext cx="4022067" cy="390876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smtClean="0"/>
              <a:t>CRITERIA:</a:t>
            </a:r>
          </a:p>
          <a:p>
            <a:pPr marL="342900" indent="-342900">
              <a:buFont typeface="Wingdings" charset="2"/>
              <a:buChar char="q"/>
            </a:pPr>
            <a:r>
              <a:rPr lang="en-US" sz="2000" dirty="0" smtClean="0">
                <a:latin typeface="Calibri" charset="0"/>
                <a:ea typeface="Calibri" charset="0"/>
                <a:cs typeface="Calibri" charset="0"/>
              </a:rPr>
              <a:t>Presents an original idea about Constructive Conversations</a:t>
            </a:r>
          </a:p>
          <a:p>
            <a:pPr marL="342900" indent="-342900">
              <a:buFont typeface="Wingdings" charset="2"/>
              <a:buChar char="q"/>
            </a:pPr>
            <a:endParaRPr lang="en-US" sz="800" dirty="0" smtClean="0">
              <a:latin typeface="Calibri" charset="0"/>
              <a:ea typeface="Calibri" charset="0"/>
              <a:cs typeface="Calibri" charset="0"/>
            </a:endParaRPr>
          </a:p>
          <a:p>
            <a:pPr marL="342900" indent="-342900">
              <a:buFont typeface="Wingdings" charset="2"/>
              <a:buChar char="q"/>
            </a:pPr>
            <a:r>
              <a:rPr lang="en-US" sz="2000" dirty="0" smtClean="0">
                <a:latin typeface="Calibri" charset="0"/>
                <a:ea typeface="Calibri" charset="0"/>
                <a:cs typeface="Calibri" charset="0"/>
              </a:rPr>
              <a:t>Provides at least 3 examples and/or evidence that support the idea</a:t>
            </a:r>
          </a:p>
          <a:p>
            <a:pPr marL="342900" indent="-342900">
              <a:buFont typeface="Wingdings" charset="2"/>
              <a:buChar char="q"/>
            </a:pPr>
            <a:endParaRPr lang="en-US" sz="800" dirty="0" smtClean="0">
              <a:latin typeface="Calibri" charset="0"/>
              <a:ea typeface="Calibri" charset="0"/>
              <a:cs typeface="Calibri" charset="0"/>
            </a:endParaRPr>
          </a:p>
          <a:p>
            <a:pPr marL="342900" indent="-342900">
              <a:buFont typeface="Wingdings" charset="2"/>
              <a:buChar char="q"/>
            </a:pPr>
            <a:r>
              <a:rPr lang="en-US" sz="2000" dirty="0" smtClean="0">
                <a:latin typeface="Calibri" charset="0"/>
                <a:ea typeface="Calibri" charset="0"/>
                <a:cs typeface="Calibri" charset="0"/>
              </a:rPr>
              <a:t>Examples/evidence make use of  visuals, data, and precise language</a:t>
            </a:r>
          </a:p>
          <a:p>
            <a:pPr marL="342900" indent="-342900">
              <a:buFont typeface="Wingdings" charset="2"/>
              <a:buChar char="q"/>
            </a:pPr>
            <a:endParaRPr lang="en-US" sz="800" dirty="0" smtClean="0">
              <a:latin typeface="Calibri" charset="0"/>
              <a:ea typeface="Calibri" charset="0"/>
              <a:cs typeface="Calibri" charset="0"/>
            </a:endParaRPr>
          </a:p>
          <a:p>
            <a:pPr marL="342900" indent="-342900">
              <a:buFont typeface="Wingdings" charset="2"/>
              <a:buChar char="q"/>
            </a:pPr>
            <a:r>
              <a:rPr lang="en-US" sz="2000" dirty="0" smtClean="0">
                <a:latin typeface="Calibri" charset="0"/>
                <a:ea typeface="Calibri" charset="0"/>
                <a:cs typeface="Calibri" charset="0"/>
              </a:rPr>
              <a:t>All ideas are logically organized and connected.</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320" y="222205"/>
            <a:ext cx="1347468" cy="1347468"/>
          </a:xfrm>
          <a:prstGeom prst="rect">
            <a:avLst/>
          </a:prstGeom>
        </p:spPr>
      </p:pic>
      <p:pic>
        <p:nvPicPr>
          <p:cNvPr id="15" name="Picture 14" descr="../../../../Desktop/TRIADS2.jpg"/>
          <p:cNvPicPr/>
          <p:nvPr/>
        </p:nvPicPr>
        <p:blipFill>
          <a:blip r:embed="rId4">
            <a:extLst>
              <a:ext uri="{28A0092B-C50C-407E-A947-70E740481C1C}">
                <a14:useLocalDpi xmlns:a14="http://schemas.microsoft.com/office/drawing/2010/main" val="0"/>
              </a:ext>
            </a:extLst>
          </a:blip>
          <a:srcRect/>
          <a:stretch>
            <a:fillRect/>
          </a:stretch>
        </p:blipFill>
        <p:spPr bwMode="auto">
          <a:xfrm>
            <a:off x="238533" y="217898"/>
            <a:ext cx="1404150" cy="1084878"/>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659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223" y="1484225"/>
            <a:ext cx="7323243" cy="1384995"/>
          </a:xfrm>
          <a:prstGeom prst="rect">
            <a:avLst/>
          </a:prstGeom>
          <a:noFill/>
        </p:spPr>
        <p:txBody>
          <a:bodyPr wrap="square" rtlCol="0">
            <a:spAutoFit/>
          </a:bodyPr>
          <a:lstStyle/>
          <a:p>
            <a:r>
              <a:rPr lang="en-US" sz="2800" b="1" dirty="0" smtClean="0">
                <a:solidFill>
                  <a:schemeClr val="accent2"/>
                </a:solidFill>
              </a:rPr>
              <a:t>Listen actively as three of your peers model how to present the infographic they created. </a:t>
            </a:r>
          </a:p>
        </p:txBody>
      </p:sp>
      <p:sp>
        <p:nvSpPr>
          <p:cNvPr id="6" name="TextBox 5"/>
          <p:cNvSpPr txBox="1"/>
          <p:nvPr/>
        </p:nvSpPr>
        <p:spPr>
          <a:xfrm>
            <a:off x="1436472" y="273840"/>
            <a:ext cx="6454589" cy="1077218"/>
          </a:xfrm>
          <a:prstGeom prst="rect">
            <a:avLst/>
          </a:prstGeom>
          <a:noFill/>
        </p:spPr>
        <p:txBody>
          <a:bodyPr wrap="square" rtlCol="0">
            <a:spAutoFit/>
          </a:bodyPr>
          <a:lstStyle/>
          <a:p>
            <a:r>
              <a:rPr lang="en-US" sz="3200" b="1" dirty="0" smtClean="0">
                <a:latin typeface="+mj-lt"/>
              </a:rPr>
              <a:t>ORAL PRESENTATION</a:t>
            </a:r>
          </a:p>
          <a:p>
            <a:r>
              <a:rPr lang="en-US" sz="3200" b="1" dirty="0" smtClean="0">
                <a:latin typeface="+mj-lt"/>
              </a:rPr>
              <a:t>FISHBOWL MODEL</a:t>
            </a:r>
            <a:endParaRPr lang="en-US" sz="3200" b="1" dirty="0">
              <a:latin typeface="+mj-lt"/>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ysClr val="windowText" lastClr="000000"/>
                </a:solidFill>
              </a:rPr>
              <a:t>FORMATIVE ASSESSMENT– TEACHER COLLECTS LANGUAGE SAMPLE                      SPF OOAT – MULTIPLE SPEAKERS</a:t>
            </a:r>
            <a:endParaRPr lang="en-US" sz="1600" b="1" dirty="0">
              <a:solidFill>
                <a:sysClr val="windowText" lastClr="000000"/>
              </a:solidFill>
            </a:endParaRPr>
          </a:p>
        </p:txBody>
      </p:sp>
      <p:pic>
        <p:nvPicPr>
          <p:cNvPr id="10" name="Content Placeholder 10"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567" y="3881591"/>
            <a:ext cx="1900784" cy="2362477"/>
          </a:xfrm>
          <a:prstGeom prst="rect">
            <a:avLst/>
          </a:prstGeom>
          <a:ln w="12700">
            <a:solidFill>
              <a:schemeClr val="tx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504" y="6346158"/>
            <a:ext cx="822952" cy="438907"/>
          </a:xfrm>
          <a:prstGeom prst="rect">
            <a:avLst/>
          </a:prstGeom>
        </p:spPr>
      </p:pic>
      <p:sp>
        <p:nvSpPr>
          <p:cNvPr id="13" name="TextBox 12"/>
          <p:cNvSpPr txBox="1"/>
          <p:nvPr/>
        </p:nvSpPr>
        <p:spPr>
          <a:xfrm>
            <a:off x="7816906" y="229168"/>
            <a:ext cx="4094896" cy="353943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a:t>TASK: </a:t>
            </a:r>
          </a:p>
          <a:p>
            <a:pPr algn="ctr"/>
            <a:r>
              <a:rPr lang="en-US" sz="2800" dirty="0">
                <a:solidFill>
                  <a:schemeClr val="tx1"/>
                </a:solidFill>
              </a:rPr>
              <a:t>Collaborate with your teammates to create an infographic about Constructive </a:t>
            </a:r>
            <a:r>
              <a:rPr lang="en-US" sz="2800" dirty="0" smtClean="0">
                <a:solidFill>
                  <a:schemeClr val="tx1"/>
                </a:solidFill>
              </a:rPr>
              <a:t>Conversations Skills. Present your ideas as a team.</a:t>
            </a:r>
            <a:endParaRPr lang="en-US" sz="2800" dirty="0"/>
          </a:p>
        </p:txBody>
      </p:sp>
      <p:sp>
        <p:nvSpPr>
          <p:cNvPr id="15" name="Rectangle 1"/>
          <p:cNvSpPr>
            <a:spLocks noChangeArrowheads="1"/>
          </p:cNvSpPr>
          <p:nvPr/>
        </p:nvSpPr>
        <p:spPr bwMode="auto">
          <a:xfrm>
            <a:off x="178223" y="2732775"/>
            <a:ext cx="6936169"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Wingdings" charset="2"/>
              <a:buChar char="ü"/>
            </a:pPr>
            <a:r>
              <a:rPr lang="en-US" sz="2400" dirty="0" smtClean="0">
                <a:latin typeface="Calibri" charset="0"/>
                <a:ea typeface="Calibri" charset="0"/>
                <a:cs typeface="Calibri" charset="0"/>
              </a:rPr>
              <a:t>Did they include an </a:t>
            </a:r>
            <a:r>
              <a:rPr lang="en-US" sz="2400" dirty="0">
                <a:latin typeface="Calibri" charset="0"/>
                <a:ea typeface="Calibri" charset="0"/>
                <a:cs typeface="Calibri" charset="0"/>
              </a:rPr>
              <a:t>original idea about Constructive </a:t>
            </a:r>
            <a:r>
              <a:rPr lang="en-US" sz="2400" dirty="0" smtClean="0">
                <a:latin typeface="Calibri" charset="0"/>
                <a:ea typeface="Calibri" charset="0"/>
                <a:cs typeface="Calibri" charset="0"/>
              </a:rPr>
              <a:t>Conversations Skills? How do you know?</a:t>
            </a:r>
          </a:p>
          <a:p>
            <a:pPr marL="342900" indent="-342900">
              <a:buFont typeface="Wingdings" charset="2"/>
              <a:buChar char="ü"/>
            </a:pPr>
            <a:endParaRPr lang="en-US" sz="1200" dirty="0">
              <a:latin typeface="Calibri" charset="0"/>
              <a:ea typeface="Calibri" charset="0"/>
              <a:cs typeface="Calibri" charset="0"/>
            </a:endParaRPr>
          </a:p>
          <a:p>
            <a:pPr marL="342900" indent="-342900">
              <a:buFont typeface="Wingdings" charset="2"/>
              <a:buChar char="ü"/>
            </a:pPr>
            <a:r>
              <a:rPr lang="en-US" sz="2400" dirty="0" smtClean="0">
                <a:latin typeface="Calibri" charset="0"/>
                <a:ea typeface="Calibri" charset="0"/>
                <a:cs typeface="Calibri" charset="0"/>
              </a:rPr>
              <a:t>Did they provide </a:t>
            </a:r>
            <a:r>
              <a:rPr lang="en-US" sz="2400" dirty="0">
                <a:latin typeface="Calibri" charset="0"/>
                <a:ea typeface="Calibri" charset="0"/>
                <a:cs typeface="Calibri" charset="0"/>
              </a:rPr>
              <a:t>at least 3 examples and/or evidence that support the </a:t>
            </a:r>
            <a:r>
              <a:rPr lang="en-US" sz="2400" dirty="0" smtClean="0">
                <a:latin typeface="Calibri" charset="0"/>
                <a:ea typeface="Calibri" charset="0"/>
                <a:cs typeface="Calibri" charset="0"/>
              </a:rPr>
              <a:t>idea? How do you know?</a:t>
            </a:r>
          </a:p>
          <a:p>
            <a:pPr marL="342900" indent="-342900">
              <a:buFont typeface="Wingdings" charset="2"/>
              <a:buChar char="ü"/>
            </a:pPr>
            <a:endParaRPr lang="en-US" sz="1200" dirty="0">
              <a:latin typeface="Calibri" charset="0"/>
              <a:ea typeface="Calibri" charset="0"/>
              <a:cs typeface="Calibri" charset="0"/>
            </a:endParaRPr>
          </a:p>
          <a:p>
            <a:pPr marL="342900" indent="-342900">
              <a:buFont typeface="Wingdings" charset="2"/>
              <a:buChar char="ü"/>
            </a:pPr>
            <a:r>
              <a:rPr lang="en-US" sz="2400" dirty="0" smtClean="0">
                <a:latin typeface="Calibri" charset="0"/>
                <a:ea typeface="Calibri" charset="0"/>
                <a:cs typeface="Calibri" charset="0"/>
              </a:rPr>
              <a:t>Did the examples/evidence </a:t>
            </a:r>
            <a:r>
              <a:rPr lang="en-US" sz="2400" dirty="0">
                <a:latin typeface="Calibri" charset="0"/>
                <a:ea typeface="Calibri" charset="0"/>
                <a:cs typeface="Calibri" charset="0"/>
              </a:rPr>
              <a:t>make use </a:t>
            </a:r>
            <a:r>
              <a:rPr lang="en-US" sz="2400" dirty="0" smtClean="0">
                <a:latin typeface="Calibri" charset="0"/>
                <a:ea typeface="Calibri" charset="0"/>
                <a:cs typeface="Calibri" charset="0"/>
              </a:rPr>
              <a:t>of visuals</a:t>
            </a:r>
            <a:r>
              <a:rPr lang="en-US" sz="2400" dirty="0">
                <a:latin typeface="Calibri" charset="0"/>
                <a:ea typeface="Calibri" charset="0"/>
                <a:cs typeface="Calibri" charset="0"/>
              </a:rPr>
              <a:t>, data, and precise </a:t>
            </a:r>
            <a:r>
              <a:rPr lang="en-US" sz="2400" dirty="0" smtClean="0">
                <a:latin typeface="Calibri" charset="0"/>
                <a:ea typeface="Calibri" charset="0"/>
                <a:cs typeface="Calibri" charset="0"/>
              </a:rPr>
              <a:t>language? How do you know?</a:t>
            </a:r>
          </a:p>
          <a:p>
            <a:pPr marL="342900" indent="-342900">
              <a:buFont typeface="Wingdings" charset="2"/>
              <a:buChar char="ü"/>
            </a:pPr>
            <a:endParaRPr lang="en-US" sz="1200" dirty="0">
              <a:latin typeface="Calibri" charset="0"/>
              <a:ea typeface="Calibri" charset="0"/>
              <a:cs typeface="Calibri" charset="0"/>
            </a:endParaRPr>
          </a:p>
          <a:p>
            <a:pPr marL="342900" indent="-342900">
              <a:buFont typeface="Wingdings" charset="2"/>
              <a:buChar char="ü"/>
            </a:pPr>
            <a:r>
              <a:rPr lang="en-US" sz="2400" dirty="0" smtClean="0">
                <a:latin typeface="Calibri" charset="0"/>
                <a:ea typeface="Calibri" charset="0"/>
                <a:cs typeface="Calibri" charset="0"/>
              </a:rPr>
              <a:t>Were all </a:t>
            </a:r>
            <a:r>
              <a:rPr lang="en-US" sz="2400" dirty="0">
                <a:latin typeface="Calibri" charset="0"/>
                <a:ea typeface="Calibri" charset="0"/>
                <a:cs typeface="Calibri" charset="0"/>
              </a:rPr>
              <a:t>ideas </a:t>
            </a:r>
            <a:r>
              <a:rPr lang="en-US" sz="2400" dirty="0" smtClean="0">
                <a:latin typeface="Calibri" charset="0"/>
                <a:ea typeface="Calibri" charset="0"/>
                <a:cs typeface="Calibri" charset="0"/>
              </a:rPr>
              <a:t>logically </a:t>
            </a:r>
            <a:r>
              <a:rPr lang="en-US" sz="2400" dirty="0">
                <a:latin typeface="Calibri" charset="0"/>
                <a:ea typeface="Calibri" charset="0"/>
                <a:cs typeface="Calibri" charset="0"/>
              </a:rPr>
              <a:t>organized and </a:t>
            </a:r>
            <a:r>
              <a:rPr lang="en-US" sz="2400" dirty="0" smtClean="0">
                <a:latin typeface="Calibri" charset="0"/>
                <a:ea typeface="Calibri" charset="0"/>
                <a:cs typeface="Calibri" charset="0"/>
              </a:rPr>
              <a:t>connected</a:t>
            </a:r>
            <a:r>
              <a:rPr lang="en-US" sz="2400" dirty="0">
                <a:latin typeface="Calibri" charset="0"/>
                <a:ea typeface="Calibri" charset="0"/>
                <a:cs typeface="Calibri" charset="0"/>
              </a:rPr>
              <a:t>?</a:t>
            </a:r>
            <a:r>
              <a:rPr lang="en-US" sz="2400" dirty="0" smtClean="0">
                <a:latin typeface="Calibri" charset="0"/>
                <a:ea typeface="Calibri" charset="0"/>
                <a:cs typeface="Calibri" charset="0"/>
              </a:rPr>
              <a:t> How do you know?</a:t>
            </a:r>
            <a:endParaRPr lang="en-US" sz="2400" dirty="0">
              <a:latin typeface="Calibri" charset="0"/>
              <a:ea typeface="Calibri" charset="0"/>
              <a:cs typeface="Calibri" charset="0"/>
            </a:endParaRPr>
          </a:p>
        </p:txBody>
      </p:sp>
      <p:pic>
        <p:nvPicPr>
          <p:cNvPr id="17" name="Picture 16" descr="ListenIcon.png"/>
          <p:cNvPicPr/>
          <p:nvPr/>
        </p:nvPicPr>
        <p:blipFill>
          <a:blip r:embed="rId5">
            <a:extLst>
              <a:ext uri="{28A0092B-C50C-407E-A947-70E740481C1C}">
                <a14:useLocalDpi xmlns:a14="http://schemas.microsoft.com/office/drawing/2010/main" val="0"/>
              </a:ext>
            </a:extLst>
          </a:blip>
          <a:srcRect/>
          <a:stretch>
            <a:fillRect/>
          </a:stretch>
        </p:blipFill>
        <p:spPr bwMode="auto">
          <a:xfrm>
            <a:off x="84846" y="110236"/>
            <a:ext cx="1351626" cy="1397635"/>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262" y="3881591"/>
            <a:ext cx="2112694" cy="2362477"/>
          </a:xfrm>
          <a:prstGeom prst="rect">
            <a:avLst/>
          </a:prstGeom>
        </p:spPr>
      </p:pic>
      <p:grpSp>
        <p:nvGrpSpPr>
          <p:cNvPr id="19" name="Group 18"/>
          <p:cNvGrpSpPr/>
          <p:nvPr/>
        </p:nvGrpSpPr>
        <p:grpSpPr>
          <a:xfrm>
            <a:off x="5016576" y="255044"/>
            <a:ext cx="2355293" cy="1140028"/>
            <a:chOff x="9802268" y="304448"/>
            <a:chExt cx="1983896" cy="973758"/>
          </a:xfrm>
        </p:grpSpPr>
        <p:pic>
          <p:nvPicPr>
            <p:cNvPr id="20" name="Picture 19"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1" name="Picture 20" descr="../../../../Desktop/Screen%20Shot%202016-10-14%20at%2011.21.13%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23375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dissolve">
                                      <p:cBhvr>
                                        <p:cTn id="17" dur="500"/>
                                        <p:tgtEl>
                                          <p:spTgt spid="13">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dissolve">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dissolve">
                                      <p:cBhvr>
                                        <p:cTn id="30" dur="5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dissolve">
                                      <p:cBhvr>
                                        <p:cTn id="35" dur="500"/>
                                        <p:tgtEl>
                                          <p:spTgt spid="1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5">
                                            <p:txEl>
                                              <p:pRg st="6" end="6"/>
                                            </p:txEl>
                                          </p:spTgt>
                                        </p:tgtEl>
                                        <p:attrNameLst>
                                          <p:attrName>style.visibility</p:attrName>
                                        </p:attrNameLst>
                                      </p:cBhvr>
                                      <p:to>
                                        <p:strVal val="visible"/>
                                      </p:to>
                                    </p:set>
                                    <p:animEffect transition="in" filter="dissolve">
                                      <p:cBhvr>
                                        <p:cTn id="40"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224" y="1514662"/>
            <a:ext cx="7582038" cy="954107"/>
          </a:xfrm>
          <a:prstGeom prst="rect">
            <a:avLst/>
          </a:prstGeom>
          <a:noFill/>
        </p:spPr>
        <p:txBody>
          <a:bodyPr wrap="square" rtlCol="0">
            <a:spAutoFit/>
          </a:bodyPr>
          <a:lstStyle/>
          <a:p>
            <a:r>
              <a:rPr lang="en-US" sz="2800" b="1" dirty="0" smtClean="0">
                <a:solidFill>
                  <a:schemeClr val="accent2"/>
                </a:solidFill>
              </a:rPr>
              <a:t>Find another Triad.</a:t>
            </a:r>
            <a:r>
              <a:rPr lang="en-US" sz="2800" b="1" dirty="0">
                <a:solidFill>
                  <a:schemeClr val="accent2"/>
                </a:solidFill>
              </a:rPr>
              <a:t> </a:t>
            </a:r>
            <a:r>
              <a:rPr lang="en-US" sz="2800" b="1" dirty="0" smtClean="0">
                <a:solidFill>
                  <a:schemeClr val="accent2"/>
                </a:solidFill>
              </a:rPr>
              <a:t>Take turns presenting. </a:t>
            </a:r>
          </a:p>
          <a:p>
            <a:r>
              <a:rPr lang="en-US" sz="2800" b="1" dirty="0">
                <a:solidFill>
                  <a:schemeClr val="accent2"/>
                </a:solidFill>
              </a:rPr>
              <a:t>L</a:t>
            </a:r>
            <a:r>
              <a:rPr lang="en-US" sz="2800" b="1" dirty="0" smtClean="0">
                <a:solidFill>
                  <a:schemeClr val="accent2"/>
                </a:solidFill>
              </a:rPr>
              <a:t>isten for the following:</a:t>
            </a:r>
          </a:p>
        </p:txBody>
      </p:sp>
      <p:sp>
        <p:nvSpPr>
          <p:cNvPr id="6" name="TextBox 5"/>
          <p:cNvSpPr txBox="1"/>
          <p:nvPr/>
        </p:nvSpPr>
        <p:spPr>
          <a:xfrm>
            <a:off x="1436472" y="273840"/>
            <a:ext cx="6454589" cy="1077218"/>
          </a:xfrm>
          <a:prstGeom prst="rect">
            <a:avLst/>
          </a:prstGeom>
          <a:noFill/>
        </p:spPr>
        <p:txBody>
          <a:bodyPr wrap="square" rtlCol="0">
            <a:spAutoFit/>
          </a:bodyPr>
          <a:lstStyle/>
          <a:p>
            <a:r>
              <a:rPr lang="en-US" sz="3200" b="1" dirty="0" smtClean="0">
                <a:latin typeface="+mj-lt"/>
              </a:rPr>
              <a:t>ORAL PRESENTATION</a:t>
            </a:r>
          </a:p>
          <a:p>
            <a:r>
              <a:rPr lang="en-US" sz="3200" b="1" dirty="0" smtClean="0">
                <a:latin typeface="+mj-lt"/>
              </a:rPr>
              <a:t>TRIAD PRESENTS TO ANOTHER TRIAD </a:t>
            </a:r>
            <a:endParaRPr lang="en-US" sz="3200" b="1" dirty="0">
              <a:latin typeface="+mj-lt"/>
            </a:endParaRPr>
          </a:p>
        </p:txBody>
      </p:sp>
      <p:sp>
        <p:nvSpPr>
          <p:cNvPr id="9" name="TextBox 8"/>
          <p:cNvSpPr txBox="1"/>
          <p:nvPr/>
        </p:nvSpPr>
        <p:spPr>
          <a:xfrm>
            <a:off x="49640" y="6396335"/>
            <a:ext cx="12142360" cy="338554"/>
          </a:xfrm>
          <a:prstGeom prst="rect">
            <a:avLst/>
          </a:prstGeom>
          <a:noFill/>
        </p:spPr>
        <p:txBody>
          <a:bodyPr wrap="square" rtlCol="0">
            <a:spAutoFit/>
          </a:bodyPr>
          <a:lstStyle/>
          <a:p>
            <a:r>
              <a:rPr lang="en-US" sz="1600" b="1" dirty="0" smtClean="0">
                <a:solidFill>
                  <a:sysClr val="windowText" lastClr="000000"/>
                </a:solidFill>
              </a:rPr>
              <a:t>FORMATIVE ASSESSMENT– TEACHER COLLECTS LANGUAGE SAMPLE                      SPF OOAT – MULTIPLE SPEAKERS</a:t>
            </a:r>
            <a:endParaRPr lang="en-US" sz="1600" b="1" dirty="0">
              <a:solidFill>
                <a:sysClr val="windowText" lastClr="000000"/>
              </a:solidFill>
            </a:endParaRPr>
          </a:p>
        </p:txBody>
      </p:sp>
      <p:pic>
        <p:nvPicPr>
          <p:cNvPr id="10" name="Content Placeholder 10"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567" y="3665691"/>
            <a:ext cx="1900784" cy="2362477"/>
          </a:xfrm>
          <a:prstGeom prst="rect">
            <a:avLst/>
          </a:prstGeom>
          <a:ln w="12700">
            <a:solidFill>
              <a:schemeClr val="tx1"/>
            </a:solidFill>
          </a:ln>
        </p:spPr>
      </p:pic>
      <p:sp>
        <p:nvSpPr>
          <p:cNvPr id="13" name="TextBox 12"/>
          <p:cNvSpPr txBox="1"/>
          <p:nvPr/>
        </p:nvSpPr>
        <p:spPr>
          <a:xfrm>
            <a:off x="7891061" y="304035"/>
            <a:ext cx="4020741" cy="2462213"/>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a:t>TASK: </a:t>
            </a:r>
          </a:p>
          <a:p>
            <a:pPr marL="457200" indent="-457200">
              <a:buFont typeface="Wingdings" charset="2"/>
              <a:buChar char="q"/>
            </a:pPr>
            <a:r>
              <a:rPr lang="en-US" sz="2800" dirty="0" smtClean="0">
                <a:solidFill>
                  <a:schemeClr val="tx1"/>
                </a:solidFill>
              </a:rPr>
              <a:t>Present your ideas as a team.</a:t>
            </a:r>
          </a:p>
          <a:p>
            <a:pPr marL="457200" indent="-457200">
              <a:buFont typeface="Wingdings" charset="2"/>
              <a:buChar char="q"/>
            </a:pPr>
            <a:endParaRPr lang="en-US" sz="1400" dirty="0" smtClean="0">
              <a:solidFill>
                <a:schemeClr val="tx1"/>
              </a:solidFill>
            </a:endParaRPr>
          </a:p>
          <a:p>
            <a:pPr marL="457200" indent="-457200">
              <a:buFont typeface="Wingdings" charset="2"/>
              <a:buChar char="q"/>
            </a:pPr>
            <a:r>
              <a:rPr lang="en-US" sz="2800" dirty="0" smtClean="0">
                <a:solidFill>
                  <a:schemeClr val="tx1"/>
                </a:solidFill>
              </a:rPr>
              <a:t>Give and receive feedback.</a:t>
            </a:r>
            <a:endParaRPr lang="en-US" sz="2800" dirty="0"/>
          </a:p>
        </p:txBody>
      </p:sp>
      <p:sp>
        <p:nvSpPr>
          <p:cNvPr id="15" name="Rectangle 1"/>
          <p:cNvSpPr>
            <a:spLocks noChangeArrowheads="1"/>
          </p:cNvSpPr>
          <p:nvPr/>
        </p:nvSpPr>
        <p:spPr bwMode="auto">
          <a:xfrm>
            <a:off x="236579" y="2501984"/>
            <a:ext cx="6936169"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Wingdings" charset="2"/>
              <a:buChar char="ü"/>
            </a:pPr>
            <a:r>
              <a:rPr lang="en-US" sz="2400" dirty="0" smtClean="0">
                <a:latin typeface="Calibri" charset="0"/>
                <a:ea typeface="Calibri" charset="0"/>
                <a:cs typeface="Calibri" charset="0"/>
              </a:rPr>
              <a:t>Did they include an </a:t>
            </a:r>
            <a:r>
              <a:rPr lang="en-US" sz="2400" dirty="0">
                <a:latin typeface="Calibri" charset="0"/>
                <a:ea typeface="Calibri" charset="0"/>
                <a:cs typeface="Calibri" charset="0"/>
              </a:rPr>
              <a:t>original idea about Constructive </a:t>
            </a:r>
            <a:r>
              <a:rPr lang="en-US" sz="2400" dirty="0" smtClean="0">
                <a:latin typeface="Calibri" charset="0"/>
                <a:ea typeface="Calibri" charset="0"/>
                <a:cs typeface="Calibri" charset="0"/>
              </a:rPr>
              <a:t>Conversations Skills? How do you know?</a:t>
            </a:r>
          </a:p>
          <a:p>
            <a:pPr marL="342900" indent="-342900">
              <a:buFont typeface="Wingdings" charset="2"/>
              <a:buChar char="ü"/>
            </a:pPr>
            <a:endParaRPr lang="en-US" sz="1200" dirty="0">
              <a:latin typeface="Calibri" charset="0"/>
              <a:ea typeface="Calibri" charset="0"/>
              <a:cs typeface="Calibri" charset="0"/>
            </a:endParaRPr>
          </a:p>
          <a:p>
            <a:pPr marL="342900" indent="-342900">
              <a:buFont typeface="Wingdings" charset="2"/>
              <a:buChar char="ü"/>
            </a:pPr>
            <a:r>
              <a:rPr lang="en-US" sz="2400" dirty="0" smtClean="0">
                <a:latin typeface="Calibri" charset="0"/>
                <a:ea typeface="Calibri" charset="0"/>
                <a:cs typeface="Calibri" charset="0"/>
              </a:rPr>
              <a:t>Did they provide </a:t>
            </a:r>
            <a:r>
              <a:rPr lang="en-US" sz="2400" dirty="0">
                <a:latin typeface="Calibri" charset="0"/>
                <a:ea typeface="Calibri" charset="0"/>
                <a:cs typeface="Calibri" charset="0"/>
              </a:rPr>
              <a:t>at least 3 examples and/or evidence that support the </a:t>
            </a:r>
            <a:r>
              <a:rPr lang="en-US" sz="2400" dirty="0" smtClean="0">
                <a:latin typeface="Calibri" charset="0"/>
                <a:ea typeface="Calibri" charset="0"/>
                <a:cs typeface="Calibri" charset="0"/>
              </a:rPr>
              <a:t>idea? How do you know?</a:t>
            </a:r>
          </a:p>
          <a:p>
            <a:pPr marL="342900" indent="-342900">
              <a:buFont typeface="Wingdings" charset="2"/>
              <a:buChar char="ü"/>
            </a:pPr>
            <a:endParaRPr lang="en-US" sz="1200" dirty="0">
              <a:latin typeface="Calibri" charset="0"/>
              <a:ea typeface="Calibri" charset="0"/>
              <a:cs typeface="Calibri" charset="0"/>
            </a:endParaRPr>
          </a:p>
          <a:p>
            <a:pPr marL="342900" indent="-342900">
              <a:buFont typeface="Wingdings" charset="2"/>
              <a:buChar char="ü"/>
            </a:pPr>
            <a:r>
              <a:rPr lang="en-US" sz="2400" dirty="0" smtClean="0">
                <a:latin typeface="Calibri" charset="0"/>
                <a:ea typeface="Calibri" charset="0"/>
                <a:cs typeface="Calibri" charset="0"/>
              </a:rPr>
              <a:t>Did the examples/evidence </a:t>
            </a:r>
            <a:r>
              <a:rPr lang="en-US" sz="2400" dirty="0">
                <a:latin typeface="Calibri" charset="0"/>
                <a:ea typeface="Calibri" charset="0"/>
                <a:cs typeface="Calibri" charset="0"/>
              </a:rPr>
              <a:t>make use visuals, data, and precise </a:t>
            </a:r>
            <a:r>
              <a:rPr lang="en-US" sz="2400" dirty="0" smtClean="0">
                <a:latin typeface="Calibri" charset="0"/>
                <a:ea typeface="Calibri" charset="0"/>
                <a:cs typeface="Calibri" charset="0"/>
              </a:rPr>
              <a:t>language? How do you know?</a:t>
            </a:r>
          </a:p>
          <a:p>
            <a:pPr marL="342900" indent="-342900">
              <a:buFont typeface="Wingdings" charset="2"/>
              <a:buChar char="ü"/>
            </a:pPr>
            <a:endParaRPr lang="en-US" sz="1200" dirty="0">
              <a:latin typeface="Calibri" charset="0"/>
              <a:ea typeface="Calibri" charset="0"/>
              <a:cs typeface="Calibri" charset="0"/>
            </a:endParaRPr>
          </a:p>
          <a:p>
            <a:pPr marL="342900" indent="-342900">
              <a:buFont typeface="Wingdings" charset="2"/>
              <a:buChar char="ü"/>
            </a:pPr>
            <a:r>
              <a:rPr lang="en-US" sz="2400" dirty="0" smtClean="0">
                <a:latin typeface="Calibri" charset="0"/>
                <a:ea typeface="Calibri" charset="0"/>
                <a:cs typeface="Calibri" charset="0"/>
              </a:rPr>
              <a:t>Were all </a:t>
            </a:r>
            <a:r>
              <a:rPr lang="en-US" sz="2400" dirty="0">
                <a:latin typeface="Calibri" charset="0"/>
                <a:ea typeface="Calibri" charset="0"/>
                <a:cs typeface="Calibri" charset="0"/>
              </a:rPr>
              <a:t>ideas </a:t>
            </a:r>
            <a:r>
              <a:rPr lang="en-US" sz="2400" dirty="0" smtClean="0">
                <a:latin typeface="Calibri" charset="0"/>
                <a:ea typeface="Calibri" charset="0"/>
                <a:cs typeface="Calibri" charset="0"/>
              </a:rPr>
              <a:t>logically </a:t>
            </a:r>
            <a:r>
              <a:rPr lang="en-US" sz="2400" dirty="0">
                <a:latin typeface="Calibri" charset="0"/>
                <a:ea typeface="Calibri" charset="0"/>
                <a:cs typeface="Calibri" charset="0"/>
              </a:rPr>
              <a:t>organized and </a:t>
            </a:r>
            <a:r>
              <a:rPr lang="en-US" sz="2400" dirty="0" smtClean="0">
                <a:latin typeface="Calibri" charset="0"/>
                <a:ea typeface="Calibri" charset="0"/>
                <a:cs typeface="Calibri" charset="0"/>
              </a:rPr>
              <a:t>connected</a:t>
            </a:r>
            <a:r>
              <a:rPr lang="en-US" sz="2400" dirty="0">
                <a:latin typeface="Calibri" charset="0"/>
                <a:ea typeface="Calibri" charset="0"/>
                <a:cs typeface="Calibri" charset="0"/>
              </a:rPr>
              <a:t>?</a:t>
            </a:r>
            <a:r>
              <a:rPr lang="en-US" sz="2400" dirty="0" smtClean="0">
                <a:latin typeface="Calibri" charset="0"/>
                <a:ea typeface="Calibri" charset="0"/>
                <a:cs typeface="Calibri" charset="0"/>
              </a:rPr>
              <a:t> How do you know?</a:t>
            </a:r>
            <a:endParaRPr lang="en-US" sz="2400" dirty="0">
              <a:latin typeface="Calibri" charset="0"/>
              <a:ea typeface="Calibri" charset="0"/>
              <a:cs typeface="Calibri" charset="0"/>
            </a:endParaRPr>
          </a:p>
        </p:txBody>
      </p:sp>
      <p:pic>
        <p:nvPicPr>
          <p:cNvPr id="17" name="Picture 16"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84846" y="110236"/>
            <a:ext cx="1351626" cy="1397635"/>
          </a:xfrm>
          <a:prstGeom prst="rect">
            <a:avLst/>
          </a:prstGeom>
          <a:noFill/>
          <a:ln>
            <a:noFill/>
          </a:ln>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262" y="3665691"/>
            <a:ext cx="2112694" cy="2362477"/>
          </a:xfrm>
          <a:prstGeom prst="rect">
            <a:avLst/>
          </a:prstGeom>
        </p:spPr>
      </p:pic>
      <p:pic>
        <p:nvPicPr>
          <p:cNvPr id="12" name="Picture 11"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8344" y="6357758"/>
            <a:ext cx="449441" cy="500242"/>
          </a:xfrm>
          <a:prstGeom prst="rect">
            <a:avLst/>
          </a:prstGeom>
          <a:noFill/>
          <a:ln>
            <a:noFill/>
          </a:ln>
        </p:spPr>
      </p:pic>
      <p:pic>
        <p:nvPicPr>
          <p:cNvPr id="16" name="Picture 1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1571" y="150729"/>
            <a:ext cx="698691" cy="678086"/>
          </a:xfrm>
          <a:prstGeom prst="rect">
            <a:avLst/>
          </a:prstGeom>
          <a:noFill/>
          <a:ln>
            <a:noFill/>
          </a:ln>
        </p:spPr>
      </p:pic>
    </p:spTree>
    <p:extLst>
      <p:ext uri="{BB962C8B-B14F-4D97-AF65-F5344CB8AC3E}">
        <p14:creationId xmlns:p14="http://schemas.microsoft.com/office/powerpoint/2010/main" val="15425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dissolv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dissolv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dissolve">
                                      <p:cBhvr>
                                        <p:cTn id="27" dur="500"/>
                                        <p:tgtEl>
                                          <p:spTgt spid="13">
                                            <p:txEl>
                                              <p:pRg st="3" end="3"/>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dissolve">
                                      <p:cBhvr>
                                        <p:cTn id="35" dur="500"/>
                                        <p:tgtEl>
                                          <p:spTgt spid="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dissolve">
                                      <p:cBhvr>
                                        <p:cTn id="40" dur="500"/>
                                        <p:tgtEl>
                                          <p:spTgt spid="1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dissolve">
                                      <p:cBhvr>
                                        <p:cTn id="45" dur="500"/>
                                        <p:tgtEl>
                                          <p:spTgt spid="1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5">
                                            <p:txEl>
                                              <p:pRg st="6" end="6"/>
                                            </p:txEl>
                                          </p:spTgt>
                                        </p:tgtEl>
                                        <p:attrNameLst>
                                          <p:attrName>style.visibility</p:attrName>
                                        </p:attrNameLst>
                                      </p:cBhvr>
                                      <p:to>
                                        <p:strVal val="visible"/>
                                      </p:to>
                                    </p:set>
                                    <p:animEffect transition="in" filter="dissolve">
                                      <p:cBhvr>
                                        <p:cTn id="50"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152" y="62115"/>
            <a:ext cx="4360985" cy="6679879"/>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smtClean="0"/>
              <a:t>Place your Give One-Get One Graphic Organizer in your Artifacts Folder</a:t>
            </a:r>
          </a:p>
          <a:p>
            <a:endParaRPr lang="en-US" sz="1200" b="1" dirty="0" smtClean="0"/>
          </a:p>
          <a:p>
            <a:r>
              <a:rPr lang="en-US" sz="2400" b="1" dirty="0" smtClean="0"/>
              <a:t>Use the checklist to mark each task as you complete it</a:t>
            </a:r>
            <a:endParaRPr lang="en-US" sz="24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577015" y="1348434"/>
            <a:ext cx="2687615" cy="2068205"/>
          </a:xfrm>
          <a:prstGeom prst="rect">
            <a:avLst/>
          </a:prstGeom>
        </p:spPr>
      </p:pic>
      <p:sp>
        <p:nvSpPr>
          <p:cNvPr id="8" name="TextBox 7"/>
          <p:cNvSpPr txBox="1"/>
          <p:nvPr/>
        </p:nvSpPr>
        <p:spPr>
          <a:xfrm>
            <a:off x="4731541" y="1217850"/>
            <a:ext cx="393699"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5869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3675"/>
            <a:ext cx="6858000" cy="1300163"/>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0" y="1535113"/>
            <a:ext cx="11114088" cy="3138487"/>
          </a:xfrm>
        </p:spPr>
        <p:txBody>
          <a:bodyPr>
            <a:noAutofit/>
          </a:bodyPr>
          <a:lstStyle/>
          <a:p>
            <a:pPr marL="0" indent="0">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sz="1000" dirty="0">
              <a:latin typeface="Calibri" charset="0"/>
              <a:ea typeface="Calibri" charset="0"/>
              <a:cs typeface="Calibri" charset="0"/>
            </a:endParaRPr>
          </a:p>
          <a:p>
            <a:pPr lvl="1">
              <a:buFont typeface="ZapfDingbatsITC" charset="0"/>
              <a:buChar char="✔︎"/>
            </a:pPr>
            <a:r>
              <a:rPr lang="en-US" sz="2000" dirty="0" smtClean="0">
                <a:latin typeface="Calibri" charset="0"/>
                <a:ea typeface="Calibri" charset="0"/>
                <a:cs typeface="Calibri" charset="0"/>
              </a:rPr>
              <a:t>had </a:t>
            </a:r>
            <a:r>
              <a:rPr lang="en-US" sz="2000" dirty="0">
                <a:latin typeface="Calibri" charset="0"/>
                <a:ea typeface="Calibri" charset="0"/>
                <a:cs typeface="Calibri" charset="0"/>
              </a:rPr>
              <a:t>a conversation with a partner and in a small group</a:t>
            </a:r>
          </a:p>
          <a:p>
            <a:pPr lvl="1">
              <a:buFont typeface="ZapfDingbatsITC" charset="0"/>
              <a:buChar char="✔︎"/>
            </a:pPr>
            <a:r>
              <a:rPr lang="en-US" sz="2000" dirty="0" smtClean="0">
                <a:latin typeface="Calibri" charset="0"/>
                <a:ea typeface="Calibri" charset="0"/>
                <a:cs typeface="Calibri" charset="0"/>
              </a:rPr>
              <a:t>collaborated </a:t>
            </a:r>
            <a:r>
              <a:rPr lang="en-US" sz="2000" dirty="0">
                <a:latin typeface="Calibri" charset="0"/>
                <a:ea typeface="Calibri" charset="0"/>
                <a:cs typeface="Calibri" charset="0"/>
              </a:rPr>
              <a:t>with teammates to create an infographic about Constructive </a:t>
            </a:r>
            <a:r>
              <a:rPr lang="en-US" sz="2000" dirty="0" smtClean="0">
                <a:latin typeface="Calibri" charset="0"/>
                <a:ea typeface="Calibri" charset="0"/>
                <a:cs typeface="Calibri" charset="0"/>
              </a:rPr>
              <a:t>Conversations Skills</a:t>
            </a:r>
            <a:endParaRPr lang="en-US" sz="2000" dirty="0">
              <a:latin typeface="Calibri" charset="0"/>
              <a:ea typeface="Calibri" charset="0"/>
              <a:cs typeface="Calibri" charset="0"/>
            </a:endParaRPr>
          </a:p>
          <a:p>
            <a:pPr lvl="1">
              <a:buFont typeface="ZapfDingbatsITC" charset="0"/>
              <a:buChar char="✔︎"/>
            </a:pPr>
            <a:r>
              <a:rPr lang="en-US" sz="2000" dirty="0" smtClean="0">
                <a:latin typeface="Calibri" charset="0"/>
                <a:ea typeface="Calibri" charset="0"/>
                <a:cs typeface="Calibri" charset="0"/>
              </a:rPr>
              <a:t>presented </a:t>
            </a:r>
            <a:r>
              <a:rPr lang="en-US" sz="2000" dirty="0">
                <a:latin typeface="Calibri" charset="0"/>
                <a:ea typeface="Calibri" charset="0"/>
                <a:cs typeface="Calibri" charset="0"/>
              </a:rPr>
              <a:t>the infographic to another team</a:t>
            </a:r>
          </a:p>
          <a:p>
            <a:pPr lvl="1">
              <a:buFont typeface="ZapfDingbatsITC" charset="0"/>
              <a:buChar char="✔︎"/>
            </a:pPr>
            <a:r>
              <a:rPr lang="en-US" sz="2000" dirty="0" smtClean="0">
                <a:latin typeface="Calibri" charset="0"/>
                <a:ea typeface="Calibri" charset="0"/>
                <a:cs typeface="Calibri" charset="0"/>
              </a:rPr>
              <a:t>gave </a:t>
            </a:r>
            <a:r>
              <a:rPr lang="en-US" sz="2000" dirty="0">
                <a:latin typeface="Calibri" charset="0"/>
                <a:ea typeface="Calibri" charset="0"/>
                <a:cs typeface="Calibri" charset="0"/>
              </a:rPr>
              <a:t>and </a:t>
            </a:r>
            <a:r>
              <a:rPr lang="en-US" sz="2000" dirty="0" smtClean="0">
                <a:latin typeface="Calibri" charset="0"/>
                <a:ea typeface="Calibri" charset="0"/>
                <a:cs typeface="Calibri" charset="0"/>
              </a:rPr>
              <a:t>received feedback</a:t>
            </a:r>
          </a:p>
          <a:p>
            <a:pPr lvl="1">
              <a:buFont typeface="ZapfDingbatsITC" charset="0"/>
              <a:buChar char="✔︎"/>
            </a:pPr>
            <a:r>
              <a:rPr lang="en-US" sz="2000" dirty="0" smtClean="0">
                <a:latin typeface="Calibri" charset="0"/>
                <a:ea typeface="Calibri" charset="0"/>
                <a:cs typeface="Calibri" charset="0"/>
              </a:rPr>
              <a:t>started an artifacts folder</a:t>
            </a:r>
            <a:endParaRPr lang="en-US" sz="2000" dirty="0">
              <a:latin typeface="Calibri" charset="0"/>
              <a:ea typeface="Calibri" charset="0"/>
              <a:cs typeface="Calibri" charset="0"/>
            </a:endParaRPr>
          </a:p>
          <a:p>
            <a:pPr lvl="2">
              <a:buFont typeface="ZapfDingbatsITC" charset="0"/>
              <a:buChar char="✔︎"/>
            </a:pP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What helped you create and present your infographic?</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90" y="538969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ysClr val="windowText" lastClr="000000"/>
                </a:solidFill>
              </a:rPr>
              <a:t>TURN &amp; TALK - THEN WHOLE GROUP DISCUSSION</a:t>
            </a:r>
            <a:endParaRPr lang="en-US" sz="2400" b="1" dirty="0">
              <a:solidFill>
                <a:sysClr val="windowText" lastClr="000000"/>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098405" y="4339757"/>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51133" y="5211870"/>
            <a:ext cx="8547272"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55604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dissolve">
                                      <p:cBhvr>
                                        <p:cTn id="37" dur="500"/>
                                        <p:tgtEl>
                                          <p:spTgt spid="10">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dissolve">
                                      <p:cBhvr>
                                        <p:cTn id="45" dur="500"/>
                                        <p:tgtEl>
                                          <p:spTgt spid="10">
                                            <p:txEl>
                                              <p:pRg st="1" end="1"/>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dissolve">
                                      <p:cBhvr>
                                        <p:cTn id="4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266502"/>
            <a:ext cx="11778017" cy="1330657"/>
          </a:xfrm>
        </p:spPr>
        <p:txBody>
          <a:bodyPr>
            <a:normAutofit fontScale="90000"/>
          </a:bodyPr>
          <a:lstStyle/>
          <a:p>
            <a:pPr algn="ctr"/>
            <a:r>
              <a:rPr lang="en-US" sz="5400" b="1" dirty="0" smtClean="0"/>
              <a:t>REVIEW CONSTRUCTIVE </a:t>
            </a:r>
            <a:br>
              <a:rPr lang="en-US" sz="5400" b="1" dirty="0" smtClean="0"/>
            </a:br>
            <a:r>
              <a:rPr lang="en-US" sz="5400" b="1" dirty="0" smtClean="0"/>
              <a:t>CONVERSATION SKILLS</a:t>
            </a:r>
            <a:endParaRPr lang="en-US" sz="5400" b="1" dirty="0"/>
          </a:p>
        </p:txBody>
      </p:sp>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745" r="1387" b="17891"/>
          <a:stretch/>
        </p:blipFill>
        <p:spPr>
          <a:xfrm>
            <a:off x="662775" y="627797"/>
            <a:ext cx="3497525" cy="3575714"/>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600046"/>
            <a:ext cx="7824715" cy="1631216"/>
          </a:xfrm>
          <a:prstGeom prst="rect">
            <a:avLst/>
          </a:prstGeom>
          <a:noFill/>
          <a:ln>
            <a:noFill/>
          </a:ln>
        </p:spPr>
        <p:txBody>
          <a:bodyPr wrap="square" rtlCol="0">
            <a:spAutoFit/>
          </a:bodyPr>
          <a:lstStyle/>
          <a:p>
            <a:r>
              <a:rPr lang="en-US" sz="10000" b="1" dirty="0" smtClean="0">
                <a:ln>
                  <a:solidFill>
                    <a:schemeClr val="accent1"/>
                  </a:solidFill>
                </a:ln>
                <a:solidFill>
                  <a:schemeClr val="accent1"/>
                </a:solidFill>
              </a:rPr>
              <a:t>LESSON 1B</a:t>
            </a:r>
            <a:endParaRPr lang="en-US" sz="10000" b="1" dirty="0">
              <a:ln>
                <a:solidFill>
                  <a:schemeClr val="accent1"/>
                </a:solidFill>
              </a:ln>
              <a:solidFill>
                <a:schemeClr val="accent1"/>
              </a:solidFill>
            </a:endParaRPr>
          </a:p>
        </p:txBody>
      </p:sp>
    </p:spTree>
    <p:extLst>
      <p:ext uri="{BB962C8B-B14F-4D97-AF65-F5344CB8AC3E}">
        <p14:creationId xmlns:p14="http://schemas.microsoft.com/office/powerpoint/2010/main" val="2144407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348389"/>
            <a:ext cx="11778017" cy="875129"/>
          </a:xfrm>
        </p:spPr>
        <p:txBody>
          <a:bodyPr>
            <a:normAutofit/>
          </a:bodyPr>
          <a:lstStyle/>
          <a:p>
            <a:pPr algn="ctr"/>
            <a:r>
              <a:rPr lang="en-US" sz="5400" b="1" dirty="0" smtClean="0"/>
              <a:t>INTERACTING WITH VISUAL TEXTS</a:t>
            </a:r>
            <a:endParaRPr lang="en-US" sz="5400" b="1" dirty="0"/>
          </a:p>
        </p:txBody>
      </p:sp>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745" r="1387" b="17891"/>
          <a:stretch/>
        </p:blipFill>
        <p:spPr>
          <a:xfrm>
            <a:off x="662775" y="627797"/>
            <a:ext cx="3497525" cy="3575714"/>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chemeClr val="accent1"/>
                </a:solidFill>
              </a:rPr>
              <a:t>LESSON 2B</a:t>
            </a:r>
            <a:endParaRPr lang="en-US" sz="10000" b="1" dirty="0">
              <a:solidFill>
                <a:schemeClr val="accent1"/>
              </a:solidFill>
            </a:endParaRPr>
          </a:p>
        </p:txBody>
      </p:sp>
    </p:spTree>
    <p:extLst>
      <p:ext uri="{BB962C8B-B14F-4D97-AF65-F5344CB8AC3E}">
        <p14:creationId xmlns:p14="http://schemas.microsoft.com/office/powerpoint/2010/main" val="1950178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92263"/>
            <a:ext cx="10058400" cy="4570412"/>
          </a:xfrm>
        </p:spPr>
        <p:txBody>
          <a:bodyPr>
            <a:noAutofit/>
          </a:bodyPr>
          <a:lstStyle/>
          <a:p>
            <a:pPr marL="0" indent="0">
              <a:buNone/>
            </a:pPr>
            <a:r>
              <a:rPr lang="en-US" sz="3600" dirty="0">
                <a:latin typeface="Calibri" charset="0"/>
                <a:ea typeface="Calibri" charset="0"/>
                <a:cs typeface="Calibri" charset="0"/>
              </a:rPr>
              <a:t>In this lesson, </a:t>
            </a:r>
            <a:r>
              <a:rPr lang="en-US" sz="3600" dirty="0" smtClean="0">
                <a:latin typeface="Calibri" charset="0"/>
                <a:ea typeface="Calibri" charset="0"/>
                <a:cs typeface="Calibri" charset="0"/>
              </a:rPr>
              <a:t>you </a:t>
            </a:r>
            <a:r>
              <a:rPr lang="en-US" sz="3600" dirty="0">
                <a:latin typeface="Calibri" charset="0"/>
                <a:ea typeface="Calibri" charset="0"/>
                <a:cs typeface="Calibri" charset="0"/>
              </a:rPr>
              <a:t>will... </a:t>
            </a:r>
            <a:endParaRPr lang="en-US" sz="3600" dirty="0" smtClean="0">
              <a:latin typeface="Calibri" charset="0"/>
              <a:ea typeface="Calibri" charset="0"/>
              <a:cs typeface="Calibri" charset="0"/>
            </a:endParaRPr>
          </a:p>
          <a:p>
            <a:endParaRPr lang="en-US" sz="8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listen actively to a Model Constructive Conversation about visual texts</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have a Constructive Conversation with a partner</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collaborate with a partner to take notes using a graphic organizer</a:t>
            </a:r>
          </a:p>
          <a:p>
            <a:pPr lvl="1">
              <a:buFont typeface="Wingdings" charset="2"/>
              <a:buChar char="q"/>
            </a:pPr>
            <a:r>
              <a:rPr lang="en-US" sz="3600" dirty="0" smtClean="0">
                <a:latin typeface="Calibri" charset="0"/>
                <a:ea typeface="Calibri" charset="0"/>
                <a:cs typeface="Calibri" charset="0"/>
              </a:rPr>
              <a:t>add to your artifacts folder</a:t>
            </a:r>
          </a:p>
          <a:p>
            <a:pPr lvl="1"/>
            <a:endParaRPr lang="en-US" sz="800" dirty="0">
              <a:latin typeface="Calibri" charset="0"/>
              <a:ea typeface="Calibri" charset="0"/>
              <a:cs typeface="Calibri" charset="0"/>
            </a:endParaRPr>
          </a:p>
        </p:txBody>
      </p:sp>
      <p:sp>
        <p:nvSpPr>
          <p:cNvPr id="2" name="Title 1"/>
          <p:cNvSpPr>
            <a:spLocks noGrp="1"/>
          </p:cNvSpPr>
          <p:nvPr>
            <p:ph type="title" idx="4294967295"/>
          </p:nvPr>
        </p:nvSpPr>
        <p:spPr>
          <a:xfrm>
            <a:off x="0" y="674688"/>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1195" y="421350"/>
            <a:ext cx="4115597" cy="1299662"/>
          </a:xfrm>
          <a:prstGeom prst="rect">
            <a:avLst/>
          </a:prstGeom>
        </p:spPr>
      </p:pic>
    </p:spTree>
    <p:extLst>
      <p:ext uri="{BB962C8B-B14F-4D97-AF65-F5344CB8AC3E}">
        <p14:creationId xmlns:p14="http://schemas.microsoft.com/office/powerpoint/2010/main" val="5483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49250"/>
            <a:ext cx="6884988" cy="1446213"/>
          </a:xfrm>
          <a:ln>
            <a:noFill/>
          </a:ln>
        </p:spPr>
        <p:txBody>
          <a:bodyPr>
            <a:noAutofit/>
          </a:bodyPr>
          <a:lstStyle/>
          <a:p>
            <a:pPr algn="ctr"/>
            <a:r>
              <a:rPr lang="en-US" sz="5400" b="1" dirty="0" smtClean="0"/>
              <a:t>How do we build up an idea together?</a:t>
            </a:r>
            <a:endParaRPr lang="en-US" sz="5400" b="1"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a:t>
            </a:r>
            <a:r>
              <a:rPr lang="mr-IN" sz="2400" b="1" dirty="0" smtClean="0">
                <a:solidFill>
                  <a:schemeClr val="bg1"/>
                </a:solidFill>
              </a:rPr>
              <a:t>–</a:t>
            </a:r>
            <a:r>
              <a:rPr lang="en-US" sz="2400" b="1" smtClean="0">
                <a:solidFill>
                  <a:schemeClr val="bg1"/>
                </a:solidFill>
              </a:rPr>
              <a:t> CONVERSATION </a:t>
            </a:r>
            <a:r>
              <a:rPr lang="en-US" sz="2400" b="1" dirty="0" smtClean="0">
                <a:solidFill>
                  <a:schemeClr val="bg1"/>
                </a:solidFill>
              </a:rPr>
              <a:t>PATTERN</a:t>
            </a:r>
            <a:endParaRPr lang="en-US" sz="2400" b="1" dirty="0">
              <a:solidFill>
                <a:schemeClr val="bg1"/>
              </a:solidFill>
            </a:endParaRPr>
          </a:p>
        </p:txBody>
      </p:sp>
      <p:sp>
        <p:nvSpPr>
          <p:cNvPr id="18" name="TextBox 17"/>
          <p:cNvSpPr txBox="1"/>
          <p:nvPr/>
        </p:nvSpPr>
        <p:spPr>
          <a:xfrm>
            <a:off x="371691" y="1973940"/>
            <a:ext cx="6884894" cy="1015663"/>
          </a:xfrm>
          <a:prstGeom prst="rect">
            <a:avLst/>
          </a:prstGeom>
          <a:noFill/>
          <a:ln w="38100">
            <a:solidFill>
              <a:srgbClr val="4E93D4"/>
            </a:solidFill>
          </a:ln>
        </p:spPr>
        <p:txBody>
          <a:bodyPr wrap="square" rtlCol="0">
            <a:spAutoFit/>
          </a:bodyPr>
          <a:lstStyle/>
          <a:p>
            <a:r>
              <a:rPr lang="en-US" sz="2000" b="1" dirty="0" smtClean="0"/>
              <a:t>TARGET</a:t>
            </a:r>
            <a:r>
              <a:rPr lang="en-US" sz="2000" dirty="0" smtClean="0"/>
              <a:t> –  Both partners make an initial claim that answers the prompt. They continue building their ideas and answer the prompt with every turn. </a:t>
            </a:r>
            <a:endParaRPr lang="en-US" sz="2000" dirty="0"/>
          </a:p>
        </p:txBody>
      </p:sp>
      <p:sp>
        <p:nvSpPr>
          <p:cNvPr id="19" name="Rectangle 18"/>
          <p:cNvSpPr/>
          <p:nvPr/>
        </p:nvSpPr>
        <p:spPr>
          <a:xfrm>
            <a:off x="371688" y="3232731"/>
            <a:ext cx="6884895" cy="707886"/>
          </a:xfrm>
          <a:prstGeom prst="rect">
            <a:avLst/>
          </a:prstGeom>
          <a:solidFill>
            <a:schemeClr val="bg1">
              <a:alpha val="50000"/>
            </a:schemeClr>
          </a:solidFill>
          <a:ln w="38100">
            <a:solidFill>
              <a:srgbClr val="3CC3AE"/>
            </a:solidFill>
          </a:ln>
        </p:spPr>
        <p:txBody>
          <a:bodyPr wrap="square">
            <a:spAutoFit/>
          </a:bodyPr>
          <a:lstStyle/>
          <a:p>
            <a:r>
              <a:rPr lang="en-US" sz="2000" b="1" dirty="0" smtClean="0"/>
              <a:t>CONNECT</a:t>
            </a:r>
            <a:r>
              <a:rPr lang="en-US" sz="2000" dirty="0"/>
              <a:t> </a:t>
            </a:r>
            <a:r>
              <a:rPr lang="en-US" sz="2000" dirty="0" smtClean="0"/>
              <a:t>– Both partners need to explain how an idea in one text connects to an idea in another text. </a:t>
            </a:r>
            <a:endParaRPr lang="en-US" sz="2000" dirty="0"/>
          </a:p>
        </p:txBody>
      </p:sp>
      <p:sp>
        <p:nvSpPr>
          <p:cNvPr id="20" name="Rectangle 19"/>
          <p:cNvSpPr/>
          <p:nvPr/>
        </p:nvSpPr>
        <p:spPr>
          <a:xfrm>
            <a:off x="371687" y="5175104"/>
            <a:ext cx="6884896" cy="707886"/>
          </a:xfrm>
          <a:prstGeom prst="rect">
            <a:avLst/>
          </a:prstGeom>
          <a:solidFill>
            <a:schemeClr val="bg1">
              <a:alpha val="50000"/>
            </a:schemeClr>
          </a:solidFill>
          <a:ln w="38100">
            <a:solidFill>
              <a:srgbClr val="77B450"/>
            </a:solidFill>
          </a:ln>
        </p:spPr>
        <p:txBody>
          <a:bodyPr wrap="square">
            <a:spAutoFit/>
          </a:bodyPr>
          <a:lstStyle/>
          <a:p>
            <a:r>
              <a:rPr lang="en-US" sz="2000" b="1" dirty="0" smtClean="0"/>
              <a:t>PRECISION</a:t>
            </a:r>
            <a:r>
              <a:rPr lang="en-US" sz="2000" dirty="0" smtClean="0"/>
              <a:t> – Both partners use precise language (vocabulary from the texts) to explain their ideas.</a:t>
            </a:r>
            <a:endParaRPr lang="en-US" sz="2000" dirty="0"/>
          </a:p>
        </p:txBody>
      </p:sp>
      <p:sp>
        <p:nvSpPr>
          <p:cNvPr id="12" name="Rectangle 11"/>
          <p:cNvSpPr/>
          <p:nvPr/>
        </p:nvSpPr>
        <p:spPr>
          <a:xfrm>
            <a:off x="371688" y="4211473"/>
            <a:ext cx="6884895" cy="707886"/>
          </a:xfrm>
          <a:prstGeom prst="rect">
            <a:avLst/>
          </a:prstGeom>
          <a:solidFill>
            <a:schemeClr val="bg1">
              <a:alpha val="50000"/>
            </a:schemeClr>
          </a:solidFill>
          <a:ln w="38100">
            <a:solidFill>
              <a:srgbClr val="3DBD5B"/>
            </a:solidFill>
          </a:ln>
        </p:spPr>
        <p:txBody>
          <a:bodyPr wrap="square">
            <a:spAutoFit/>
          </a:bodyPr>
          <a:lstStyle/>
          <a:p>
            <a:r>
              <a:rPr lang="en-US" sz="2000" b="1" dirty="0" smtClean="0"/>
              <a:t>EVIDENCE</a:t>
            </a:r>
            <a:r>
              <a:rPr lang="en-US" sz="2000" dirty="0" smtClean="0"/>
              <a:t> – Both partners cite a variety of connected examples and explain how these support their claims. </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0" y="243859"/>
            <a:ext cx="4484341" cy="5833672"/>
          </a:xfrm>
          <a:prstGeom prst="rect">
            <a:avLst/>
          </a:prstGeom>
        </p:spPr>
      </p:pic>
    </p:spTree>
    <p:extLst>
      <p:ext uri="{BB962C8B-B14F-4D97-AF65-F5344CB8AC3E}">
        <p14:creationId xmlns:p14="http://schemas.microsoft.com/office/powerpoint/2010/main" val="882581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20"/>
                                        </p:tgtEl>
                                        <p:attrNameLst>
                                          <p:attrName>style.visibility</p:attrName>
                                        </p:attrNameLst>
                                      </p:cBhvr>
                                      <p:to>
                                        <p:strVal val="hidden"/>
                                      </p:to>
                                    </p:set>
                                  </p:childTnLst>
                                </p:cTn>
                              </p:par>
                              <p:par>
                                <p:cTn id="20" presetID="9" presetClass="entr" presetSubtype="0" fill="hold" grpId="2"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grpId="2"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2"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9" presetClass="entr" presetSubtype="0" fill="hold" grpId="2"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12" grpId="0" animBg="1"/>
      <p:bldP spid="12" grpId="1" animBg="1"/>
      <p:bldP spid="12"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601195"/>
            <a:ext cx="5236832" cy="33701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73" y="675397"/>
            <a:ext cx="5296994" cy="310241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9933" y="3776859"/>
            <a:ext cx="4656667" cy="2583631"/>
          </a:xfrm>
          <a:prstGeom prst="rect">
            <a:avLst/>
          </a:prstGeom>
        </p:spPr>
      </p:pic>
      <p:sp>
        <p:nvSpPr>
          <p:cNvPr id="8" name="Rectangle 7"/>
          <p:cNvSpPr/>
          <p:nvPr/>
        </p:nvSpPr>
        <p:spPr>
          <a:xfrm>
            <a:off x="731273" y="201085"/>
            <a:ext cx="4991100" cy="400110"/>
          </a:xfrm>
          <a:prstGeom prst="rect">
            <a:avLst/>
          </a:prstGeom>
        </p:spPr>
        <p:txBody>
          <a:bodyPr wrap="square">
            <a:spAutoFit/>
          </a:bodyPr>
          <a:lstStyle/>
          <a:p>
            <a:pPr marL="0" lvl="1" algn="ctr"/>
            <a:r>
              <a:rPr lang="en-US" sz="2000" dirty="0"/>
              <a:t>Use your </a:t>
            </a:r>
            <a:r>
              <a:rPr lang="en-US" sz="2000" b="1" dirty="0"/>
              <a:t>think time </a:t>
            </a:r>
            <a:r>
              <a:rPr lang="en-US" sz="2000" dirty="0"/>
              <a:t>to study the </a:t>
            </a:r>
            <a:r>
              <a:rPr lang="en-US" sz="2000" dirty="0" smtClean="0"/>
              <a:t>visual texts.</a:t>
            </a:r>
            <a:endParaRPr lang="en-US" sz="2000" dirty="0"/>
          </a:p>
        </p:txBody>
      </p:sp>
      <p:sp>
        <p:nvSpPr>
          <p:cNvPr id="14" name="Rectangle 13"/>
          <p:cNvSpPr/>
          <p:nvPr/>
        </p:nvSpPr>
        <p:spPr>
          <a:xfrm>
            <a:off x="219817" y="6427893"/>
            <a:ext cx="12192000" cy="369332"/>
          </a:xfrm>
          <a:prstGeom prst="rect">
            <a:avLst/>
          </a:prstGeom>
        </p:spPr>
        <p:txBody>
          <a:bodyPr wrap="square">
            <a:spAutoFit/>
          </a:bodyPr>
          <a:lstStyle/>
          <a:p>
            <a:pPr marL="0" lvl="1"/>
            <a:r>
              <a:rPr lang="en-US" dirty="0" smtClean="0">
                <a:ln w="0">
                  <a:solidFill>
                    <a:schemeClr val="bg1"/>
                  </a:solidFill>
                </a:ln>
                <a:solidFill>
                  <a:schemeClr val="bg1"/>
                </a:solidFill>
                <a:effectLst>
                  <a:outerShdw blurRad="38100" dist="19050" dir="2700000" algn="tl" rotWithShape="0">
                    <a:schemeClr val="dk1">
                      <a:alpha val="40000"/>
                    </a:schemeClr>
                  </a:outerShdw>
                </a:effectLst>
              </a:rPr>
              <a:t>Prompt: What do you notice? Make connections across the texts. Cite details to CLARIFY and FORTIFY your observations.</a:t>
            </a:r>
            <a:endParaRPr lang="en-US" dirty="0">
              <a:ln w="0">
                <a:solidFill>
                  <a:schemeClr val="bg1"/>
                </a:solidFill>
              </a:ln>
              <a:solidFill>
                <a:schemeClr val="bg1"/>
              </a:solidFill>
              <a:effectLst>
                <a:outerShdw blurRad="38100" dist="19050" dir="2700000" algn="tl" rotWithShape="0">
                  <a:schemeClr val="dk1">
                    <a:alpha val="40000"/>
                  </a:schemeClr>
                </a:outerShdw>
              </a:effectLst>
            </a:endParaRPr>
          </a:p>
        </p:txBody>
      </p:sp>
      <p:grpSp>
        <p:nvGrpSpPr>
          <p:cNvPr id="10" name="Group 9"/>
          <p:cNvGrpSpPr/>
          <p:nvPr/>
        </p:nvGrpSpPr>
        <p:grpSpPr>
          <a:xfrm>
            <a:off x="5429327" y="675397"/>
            <a:ext cx="6513106" cy="3788058"/>
            <a:chOff x="6221572" y="1394689"/>
            <a:chExt cx="5755920" cy="2547076"/>
          </a:xfrm>
        </p:grpSpPr>
        <p:sp>
          <p:nvSpPr>
            <p:cNvPr id="18" name="TextBox 17"/>
            <p:cNvSpPr txBox="1"/>
            <p:nvPr/>
          </p:nvSpPr>
          <p:spPr>
            <a:xfrm>
              <a:off x="11445744" y="1465612"/>
              <a:ext cx="531748" cy="438725"/>
            </a:xfrm>
            <a:prstGeom prst="rect">
              <a:avLst/>
            </a:prstGeom>
            <a:noFill/>
          </p:spPr>
          <p:txBody>
            <a:bodyPr wrap="square" rtlCol="0">
              <a:spAutoFit/>
            </a:bodyPr>
            <a:lstStyle/>
            <a:p>
              <a:r>
                <a:rPr lang="en-US" sz="2400" b="1" dirty="0" smtClean="0"/>
                <a:t>#2</a:t>
              </a:r>
              <a:endParaRPr lang="en-US" sz="2400" b="1" dirty="0"/>
            </a:p>
          </p:txBody>
        </p:sp>
        <p:sp>
          <p:nvSpPr>
            <p:cNvPr id="21" name="TextBox 20"/>
            <p:cNvSpPr txBox="1"/>
            <p:nvPr/>
          </p:nvSpPr>
          <p:spPr>
            <a:xfrm>
              <a:off x="6221572" y="1394689"/>
              <a:ext cx="517957" cy="373196"/>
            </a:xfrm>
            <a:prstGeom prst="rect">
              <a:avLst/>
            </a:prstGeom>
            <a:noFill/>
          </p:spPr>
          <p:txBody>
            <a:bodyPr wrap="square" rtlCol="0">
              <a:spAutoFit/>
            </a:bodyPr>
            <a:lstStyle/>
            <a:p>
              <a:r>
                <a:rPr lang="en-US" sz="2400" b="1" dirty="0" smtClean="0"/>
                <a:t>#1</a:t>
              </a:r>
              <a:endParaRPr lang="en-US" sz="2400" b="1" dirty="0"/>
            </a:p>
          </p:txBody>
        </p:sp>
        <p:sp>
          <p:nvSpPr>
            <p:cNvPr id="22" name="TextBox 21"/>
            <p:cNvSpPr txBox="1"/>
            <p:nvPr/>
          </p:nvSpPr>
          <p:spPr>
            <a:xfrm>
              <a:off x="8403986" y="3480100"/>
              <a:ext cx="531748" cy="461665"/>
            </a:xfrm>
            <a:prstGeom prst="rect">
              <a:avLst/>
            </a:prstGeom>
            <a:noFill/>
          </p:spPr>
          <p:txBody>
            <a:bodyPr wrap="square" rtlCol="0">
              <a:spAutoFit/>
            </a:bodyPr>
            <a:lstStyle/>
            <a:p>
              <a:r>
                <a:rPr lang="en-US" sz="2400" b="1" dirty="0" smtClean="0"/>
                <a:t>#3</a:t>
              </a:r>
              <a:endParaRPr lang="en-US" sz="2400" b="1" dirty="0"/>
            </a:p>
          </p:txBody>
        </p:sp>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576" y="164421"/>
            <a:ext cx="544697" cy="504177"/>
          </a:xfrm>
          <a:prstGeom prst="rect">
            <a:avLst/>
          </a:prstGeom>
          <a:ln w="38100">
            <a:solidFill>
              <a:schemeClr val="accent1"/>
            </a:solidFill>
          </a:ln>
          <a:effectLst>
            <a:glow rad="139700">
              <a:schemeClr val="accent1">
                <a:lumMod val="40000"/>
                <a:lumOff val="60000"/>
                <a:alpha val="40000"/>
              </a:schemeClr>
            </a:glow>
          </a:effectLst>
        </p:spPr>
      </p:pic>
    </p:spTree>
    <p:extLst>
      <p:ext uri="{BB962C8B-B14F-4D97-AF65-F5344CB8AC3E}">
        <p14:creationId xmlns:p14="http://schemas.microsoft.com/office/powerpoint/2010/main" val="16578228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4514" y="153633"/>
            <a:ext cx="6779286" cy="400110"/>
          </a:xfrm>
          <a:prstGeom prst="rect">
            <a:avLst/>
          </a:prstGeom>
        </p:spPr>
        <p:txBody>
          <a:bodyPr wrap="square">
            <a:spAutoFit/>
          </a:bodyPr>
          <a:lstStyle/>
          <a:p>
            <a:pPr marL="0" lvl="1" algn="ctr"/>
            <a:r>
              <a:rPr lang="en-US" sz="2000" dirty="0"/>
              <a:t>Use your </a:t>
            </a:r>
            <a:r>
              <a:rPr lang="en-US" sz="2000" b="1" dirty="0"/>
              <a:t>think time </a:t>
            </a:r>
            <a:r>
              <a:rPr lang="en-US" sz="2000" dirty="0"/>
              <a:t>to study the </a:t>
            </a:r>
            <a:r>
              <a:rPr lang="en-US" sz="2000" dirty="0" smtClean="0"/>
              <a:t>visual texts.</a:t>
            </a:r>
            <a:endParaRPr lang="en-US" sz="2000" dirty="0"/>
          </a:p>
        </p:txBody>
      </p:sp>
      <p:sp>
        <p:nvSpPr>
          <p:cNvPr id="14" name="Rectangle 13"/>
          <p:cNvSpPr/>
          <p:nvPr/>
        </p:nvSpPr>
        <p:spPr>
          <a:xfrm>
            <a:off x="219817" y="6427893"/>
            <a:ext cx="12192000" cy="369332"/>
          </a:xfrm>
          <a:prstGeom prst="rect">
            <a:avLst/>
          </a:prstGeom>
        </p:spPr>
        <p:txBody>
          <a:bodyPr wrap="square">
            <a:spAutoFit/>
          </a:bodyPr>
          <a:lstStyle/>
          <a:p>
            <a:pPr marL="0" lvl="1"/>
            <a:r>
              <a:rPr lang="en-US" b="1" dirty="0" smtClean="0">
                <a:solidFill>
                  <a:schemeClr val="bg1"/>
                </a:solidFill>
              </a:rPr>
              <a:t>Prompt: What do you notice? Make connections across the texts. Cite details to CLARIFY and FORTIFY your observations.</a:t>
            </a:r>
            <a:endParaRPr lang="en-US" b="1"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17" y="101600"/>
            <a:ext cx="544697" cy="504177"/>
          </a:xfrm>
          <a:prstGeom prst="rect">
            <a:avLst/>
          </a:prstGeom>
          <a:ln w="38100">
            <a:solidFill>
              <a:schemeClr val="accent1"/>
            </a:solidFill>
          </a:ln>
          <a:effectLst>
            <a:glow rad="139700">
              <a:schemeClr val="accent1">
                <a:lumMod val="40000"/>
                <a:lumOff val="60000"/>
                <a:alpha val="40000"/>
              </a:schemeClr>
            </a:glo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256" y="378869"/>
            <a:ext cx="4126106" cy="19770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5256" y="4501780"/>
            <a:ext cx="4126106" cy="18378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255" y="2355944"/>
            <a:ext cx="4126107" cy="2148323"/>
          </a:xfrm>
          <a:prstGeom prst="rect">
            <a:avLst/>
          </a:prstGeom>
        </p:spPr>
      </p:pic>
      <p:sp>
        <p:nvSpPr>
          <p:cNvPr id="23" name="TextBox 22"/>
          <p:cNvSpPr txBox="1"/>
          <p:nvPr/>
        </p:nvSpPr>
        <p:spPr>
          <a:xfrm>
            <a:off x="11275268" y="450490"/>
            <a:ext cx="586094" cy="555024"/>
          </a:xfrm>
          <a:prstGeom prst="rect">
            <a:avLst/>
          </a:prstGeom>
          <a:noFill/>
        </p:spPr>
        <p:txBody>
          <a:bodyPr wrap="square" rtlCol="0">
            <a:spAutoFit/>
          </a:bodyPr>
          <a:lstStyle/>
          <a:p>
            <a:r>
              <a:rPr lang="en-US" sz="2400" b="1" dirty="0" smtClean="0"/>
              <a:t>#1</a:t>
            </a:r>
            <a:endParaRPr lang="en-US" sz="2400" b="1" dirty="0"/>
          </a:p>
        </p:txBody>
      </p:sp>
      <p:sp>
        <p:nvSpPr>
          <p:cNvPr id="25" name="TextBox 24"/>
          <p:cNvSpPr txBox="1"/>
          <p:nvPr/>
        </p:nvSpPr>
        <p:spPr>
          <a:xfrm>
            <a:off x="11275268" y="2427565"/>
            <a:ext cx="586094" cy="461665"/>
          </a:xfrm>
          <a:prstGeom prst="rect">
            <a:avLst/>
          </a:prstGeom>
          <a:noFill/>
        </p:spPr>
        <p:txBody>
          <a:bodyPr wrap="square" rtlCol="0">
            <a:spAutoFit/>
          </a:bodyPr>
          <a:lstStyle/>
          <a:p>
            <a:r>
              <a:rPr lang="en-US" sz="2400" b="1" dirty="0" smtClean="0"/>
              <a:t>#2</a:t>
            </a:r>
            <a:endParaRPr lang="en-US" sz="2400" b="1" dirty="0"/>
          </a:p>
        </p:txBody>
      </p:sp>
      <p:sp>
        <p:nvSpPr>
          <p:cNvPr id="26" name="TextBox 25"/>
          <p:cNvSpPr txBox="1"/>
          <p:nvPr/>
        </p:nvSpPr>
        <p:spPr>
          <a:xfrm>
            <a:off x="11275268" y="4575888"/>
            <a:ext cx="586094" cy="461665"/>
          </a:xfrm>
          <a:prstGeom prst="rect">
            <a:avLst/>
          </a:prstGeom>
          <a:noFill/>
        </p:spPr>
        <p:txBody>
          <a:bodyPr wrap="square" rtlCol="0">
            <a:spAutoFit/>
          </a:bodyPr>
          <a:lstStyle/>
          <a:p>
            <a:r>
              <a:rPr lang="en-US" sz="2400" b="1" dirty="0" smtClean="0"/>
              <a:t>#3</a:t>
            </a:r>
            <a:endParaRPr lang="en-US" sz="2400" b="1"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817" y="828099"/>
            <a:ext cx="7503840" cy="5651828"/>
          </a:xfrm>
          <a:prstGeom prst="rect">
            <a:avLst/>
          </a:prstGeom>
        </p:spPr>
      </p:pic>
      <p:sp>
        <p:nvSpPr>
          <p:cNvPr id="24" name="TextBox 23"/>
          <p:cNvSpPr txBox="1"/>
          <p:nvPr/>
        </p:nvSpPr>
        <p:spPr>
          <a:xfrm>
            <a:off x="479952" y="5881597"/>
            <a:ext cx="569124" cy="457996"/>
          </a:xfrm>
          <a:prstGeom prst="rect">
            <a:avLst/>
          </a:prstGeom>
          <a:noFill/>
        </p:spPr>
        <p:txBody>
          <a:bodyPr wrap="square" rtlCol="0">
            <a:spAutoFit/>
          </a:bodyPr>
          <a:lstStyle/>
          <a:p>
            <a:r>
              <a:rPr lang="en-US" sz="2400" b="1" smtClean="0"/>
              <a:t>#4</a:t>
            </a:r>
            <a:endParaRPr lang="en-US" sz="2400" b="1" dirty="0"/>
          </a:p>
        </p:txBody>
      </p:sp>
    </p:spTree>
    <p:extLst>
      <p:ext uri="{BB962C8B-B14F-4D97-AF65-F5344CB8AC3E}">
        <p14:creationId xmlns:p14="http://schemas.microsoft.com/office/powerpoint/2010/main" val="411123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194" y="431846"/>
            <a:ext cx="4397167" cy="1046440"/>
          </a:xfrm>
          <a:prstGeom prst="rect">
            <a:avLst/>
          </a:prstGeom>
        </p:spPr>
        <p:txBody>
          <a:bodyPr wrap="square">
            <a:spAutoFit/>
          </a:bodyPr>
          <a:lstStyle/>
          <a:p>
            <a:r>
              <a:rPr lang="en-US" sz="4800" b="1" dirty="0" smtClean="0">
                <a:latin typeface="+mj-lt"/>
              </a:rPr>
              <a:t>Listen Actively</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FOR ACTIVE LISTENING</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10" y="180091"/>
            <a:ext cx="1138028" cy="1298195"/>
          </a:xfrm>
          <a:prstGeom prst="rect">
            <a:avLst/>
          </a:prstGeom>
        </p:spPr>
      </p:pic>
      <p:sp>
        <p:nvSpPr>
          <p:cNvPr id="6" name="TextBox 5"/>
          <p:cNvSpPr txBox="1"/>
          <p:nvPr/>
        </p:nvSpPr>
        <p:spPr>
          <a:xfrm>
            <a:off x="457200" y="1750713"/>
            <a:ext cx="6526237" cy="4247317"/>
          </a:xfrm>
          <a:prstGeom prst="rect">
            <a:avLst/>
          </a:prstGeom>
          <a:noFill/>
        </p:spPr>
        <p:txBody>
          <a:bodyPr wrap="square" rtlCol="0">
            <a:spAutoFit/>
          </a:bodyPr>
          <a:lstStyle/>
          <a:p>
            <a:r>
              <a:rPr lang="en-US" dirty="0" smtClean="0"/>
              <a:t>N</a:t>
            </a:r>
            <a:r>
              <a:rPr lang="en-US" sz="2000" dirty="0" smtClean="0"/>
              <a:t>umber off from 1-4</a:t>
            </a:r>
          </a:p>
          <a:p>
            <a:endParaRPr lang="en-US" sz="1000" dirty="0" smtClean="0"/>
          </a:p>
          <a:p>
            <a:r>
              <a:rPr lang="en-US" sz="2000" dirty="0" smtClean="0"/>
              <a:t>Each of you will listen actively for one specific criterion:</a:t>
            </a:r>
            <a:endParaRPr lang="en-US" sz="2000" dirty="0"/>
          </a:p>
          <a:p>
            <a:endParaRPr lang="en-US" sz="1000" dirty="0"/>
          </a:p>
          <a:p>
            <a:pPr marL="914400" lvl="1" indent="-457200">
              <a:buFont typeface="Arial" charset="0"/>
              <a:buChar char="•"/>
            </a:pPr>
            <a:r>
              <a:rPr lang="en-US" sz="2000" dirty="0" smtClean="0"/>
              <a:t>1s – How does each partner accurately </a:t>
            </a:r>
            <a:r>
              <a:rPr lang="en-US" sz="2000" dirty="0"/>
              <a:t>address the prompt throughout the entire </a:t>
            </a:r>
            <a:r>
              <a:rPr lang="en-US" sz="2000" dirty="0" smtClean="0"/>
              <a:t>conversation?</a:t>
            </a:r>
          </a:p>
          <a:p>
            <a:pPr marL="914400" lvl="1" indent="-457200">
              <a:buFont typeface="Wingdings" charset="2"/>
              <a:buChar char="q"/>
            </a:pPr>
            <a:endParaRPr lang="en-US" sz="1000" dirty="0"/>
          </a:p>
          <a:p>
            <a:pPr marL="914400" lvl="1" indent="-457200">
              <a:buFont typeface="Arial" charset="0"/>
              <a:buChar char="•"/>
            </a:pPr>
            <a:r>
              <a:rPr lang="en-US" sz="2000" dirty="0" smtClean="0"/>
              <a:t>2s - </a:t>
            </a:r>
            <a:r>
              <a:rPr lang="en-US" sz="2000" dirty="0"/>
              <a:t>How does each partner combine ideas across </a:t>
            </a:r>
            <a:r>
              <a:rPr lang="en-US" sz="2000" dirty="0" smtClean="0"/>
              <a:t>texts?</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3s - </a:t>
            </a:r>
            <a:r>
              <a:rPr lang="en-US" sz="2000" dirty="0"/>
              <a:t>How does each partner provide multiple examples of evidence </a:t>
            </a:r>
            <a:r>
              <a:rPr lang="en-US" sz="2000" dirty="0" smtClean="0"/>
              <a:t>?</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4s - </a:t>
            </a:r>
            <a:r>
              <a:rPr lang="en-US" sz="2000" dirty="0"/>
              <a:t>How does each partner utilize academic and domain specific vocabulary – precise </a:t>
            </a:r>
            <a:r>
              <a:rPr lang="en-US" sz="2000" dirty="0" smtClean="0"/>
              <a:t>language?</a:t>
            </a: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900" y="269259"/>
            <a:ext cx="4484341" cy="5833672"/>
          </a:xfrm>
          <a:prstGeom prst="rect">
            <a:avLst/>
          </a:prstGeom>
        </p:spPr>
      </p:pic>
    </p:spTree>
    <p:extLst>
      <p:ext uri="{BB962C8B-B14F-4D97-AF65-F5344CB8AC3E}">
        <p14:creationId xmlns:p14="http://schemas.microsoft.com/office/powerpoint/2010/main" val="147146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9817" y="6427893"/>
            <a:ext cx="12192000" cy="369332"/>
          </a:xfrm>
          <a:prstGeom prst="rect">
            <a:avLst/>
          </a:prstGeom>
        </p:spPr>
        <p:txBody>
          <a:bodyPr wrap="square">
            <a:spAutoFit/>
          </a:bodyPr>
          <a:lstStyle/>
          <a:p>
            <a:pPr marL="0" lvl="1"/>
            <a:r>
              <a:rPr lang="en-US" b="1" dirty="0" smtClean="0">
                <a:solidFill>
                  <a:schemeClr val="bg1"/>
                </a:solidFill>
              </a:rPr>
              <a:t>Prompt: What do you notice? Make connections across the texts. Cite details to CLARIFY and FORTIFY your observations.</a:t>
            </a:r>
            <a:endParaRPr lang="en-US" b="1"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5256" y="378869"/>
            <a:ext cx="4126106" cy="197707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256" y="4501780"/>
            <a:ext cx="4126106" cy="214481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5255" y="2355944"/>
            <a:ext cx="4126107" cy="2148323"/>
          </a:xfrm>
          <a:prstGeom prst="rect">
            <a:avLst/>
          </a:prstGeom>
        </p:spPr>
      </p:pic>
      <p:sp>
        <p:nvSpPr>
          <p:cNvPr id="23" name="TextBox 22"/>
          <p:cNvSpPr txBox="1"/>
          <p:nvPr/>
        </p:nvSpPr>
        <p:spPr>
          <a:xfrm>
            <a:off x="11275268" y="450490"/>
            <a:ext cx="586094" cy="555024"/>
          </a:xfrm>
          <a:prstGeom prst="rect">
            <a:avLst/>
          </a:prstGeom>
          <a:noFill/>
        </p:spPr>
        <p:txBody>
          <a:bodyPr wrap="square" rtlCol="0">
            <a:spAutoFit/>
          </a:bodyPr>
          <a:lstStyle/>
          <a:p>
            <a:r>
              <a:rPr lang="en-US" sz="2400" b="1" dirty="0" smtClean="0"/>
              <a:t>#1</a:t>
            </a:r>
            <a:endParaRPr lang="en-US" sz="2400" b="1" dirty="0"/>
          </a:p>
        </p:txBody>
      </p:sp>
      <p:sp>
        <p:nvSpPr>
          <p:cNvPr id="25" name="TextBox 24"/>
          <p:cNvSpPr txBox="1"/>
          <p:nvPr/>
        </p:nvSpPr>
        <p:spPr>
          <a:xfrm>
            <a:off x="11275268" y="2427565"/>
            <a:ext cx="586094" cy="461665"/>
          </a:xfrm>
          <a:prstGeom prst="rect">
            <a:avLst/>
          </a:prstGeom>
          <a:noFill/>
        </p:spPr>
        <p:txBody>
          <a:bodyPr wrap="square" rtlCol="0">
            <a:spAutoFit/>
          </a:bodyPr>
          <a:lstStyle/>
          <a:p>
            <a:r>
              <a:rPr lang="en-US" sz="2400" b="1" dirty="0" smtClean="0"/>
              <a:t>#2</a:t>
            </a:r>
            <a:endParaRPr lang="en-US" sz="2400" b="1" dirty="0"/>
          </a:p>
        </p:txBody>
      </p:sp>
      <p:sp>
        <p:nvSpPr>
          <p:cNvPr id="26" name="TextBox 25"/>
          <p:cNvSpPr txBox="1"/>
          <p:nvPr/>
        </p:nvSpPr>
        <p:spPr>
          <a:xfrm>
            <a:off x="11275268" y="4575888"/>
            <a:ext cx="586094" cy="461665"/>
          </a:xfrm>
          <a:prstGeom prst="rect">
            <a:avLst/>
          </a:prstGeom>
          <a:noFill/>
        </p:spPr>
        <p:txBody>
          <a:bodyPr wrap="square" rtlCol="0">
            <a:spAutoFit/>
          </a:bodyPr>
          <a:lstStyle/>
          <a:p>
            <a:r>
              <a:rPr lang="en-US" sz="2400" b="1" dirty="0" smtClean="0"/>
              <a:t>#3</a:t>
            </a:r>
            <a:endParaRPr lang="en-US" sz="2400" b="1" dirty="0"/>
          </a:p>
        </p:txBody>
      </p:sp>
      <p:sp>
        <p:nvSpPr>
          <p:cNvPr id="13" name="TextBox 12"/>
          <p:cNvSpPr txBox="1"/>
          <p:nvPr/>
        </p:nvSpPr>
        <p:spPr>
          <a:xfrm>
            <a:off x="558800" y="128639"/>
            <a:ext cx="3022600" cy="461665"/>
          </a:xfrm>
          <a:prstGeom prst="rect">
            <a:avLst/>
          </a:prstGeom>
          <a:noFill/>
        </p:spPr>
        <p:txBody>
          <a:bodyPr wrap="square" rtlCol="0">
            <a:spAutoFit/>
          </a:bodyPr>
          <a:lstStyle/>
          <a:p>
            <a:pPr algn="ctr"/>
            <a:r>
              <a:rPr lang="en-US" sz="2400" b="1" dirty="0" smtClean="0"/>
              <a:t>Listen to the Model</a:t>
            </a:r>
            <a:endParaRPr lang="en-US" sz="2400" dirty="0"/>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800" y="65139"/>
            <a:ext cx="493771" cy="56326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860" y="691904"/>
            <a:ext cx="7503840" cy="5651828"/>
          </a:xfrm>
          <a:prstGeom prst="rect">
            <a:avLst/>
          </a:prstGeom>
        </p:spPr>
      </p:pic>
      <p:sp>
        <p:nvSpPr>
          <p:cNvPr id="24" name="TextBox 23"/>
          <p:cNvSpPr txBox="1"/>
          <p:nvPr/>
        </p:nvSpPr>
        <p:spPr>
          <a:xfrm>
            <a:off x="274238" y="5698819"/>
            <a:ext cx="569124" cy="457996"/>
          </a:xfrm>
          <a:prstGeom prst="rect">
            <a:avLst/>
          </a:prstGeom>
          <a:noFill/>
        </p:spPr>
        <p:txBody>
          <a:bodyPr wrap="square" rtlCol="0">
            <a:spAutoFit/>
          </a:bodyPr>
          <a:lstStyle/>
          <a:p>
            <a:r>
              <a:rPr lang="en-US" sz="2400" b="1" smtClean="0"/>
              <a:t>#4</a:t>
            </a:r>
            <a:endParaRPr lang="en-US" sz="2400" b="1" dirty="0"/>
          </a:p>
        </p:txBody>
      </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83229" y="108292"/>
            <a:ext cx="684395" cy="684395"/>
          </a:xfrm>
          <a:prstGeom prst="rect">
            <a:avLst/>
          </a:prstGeom>
        </p:spPr>
      </p:pic>
    </p:spTree>
    <p:extLst>
      <p:ext uri="{BB962C8B-B14F-4D97-AF65-F5344CB8AC3E}">
        <p14:creationId xmlns:p14="http://schemas.microsoft.com/office/powerpoint/2010/main" val="1435932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10"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7171" y="253749"/>
            <a:ext cx="5286601" cy="1415772"/>
          </a:xfrm>
          <a:prstGeom prst="rect">
            <a:avLst/>
          </a:prstGeom>
        </p:spPr>
        <p:txBody>
          <a:bodyPr wrap="square">
            <a:spAutoFit/>
          </a:bodyPr>
          <a:lstStyle/>
          <a:p>
            <a:r>
              <a:rPr lang="en-US" sz="3600" b="1" dirty="0" smtClean="0">
                <a:latin typeface="+mj-lt"/>
              </a:rPr>
              <a:t>What makes this a Model Constructive Conversation?</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DEBRIEF THE MODEL</a:t>
            </a:r>
            <a:endParaRPr lang="en-US" sz="2400" b="1" dirty="0">
              <a:solidFill>
                <a:schemeClr val="bg1"/>
              </a:solidFill>
            </a:endParaRPr>
          </a:p>
        </p:txBody>
      </p:sp>
      <p:sp>
        <p:nvSpPr>
          <p:cNvPr id="6" name="TextBox 5"/>
          <p:cNvSpPr txBox="1"/>
          <p:nvPr/>
        </p:nvSpPr>
        <p:spPr>
          <a:xfrm>
            <a:off x="503151" y="1848513"/>
            <a:ext cx="6527654" cy="4216539"/>
          </a:xfrm>
          <a:prstGeom prst="rect">
            <a:avLst/>
          </a:prstGeom>
          <a:noFill/>
        </p:spPr>
        <p:txBody>
          <a:bodyPr wrap="square" rtlCol="0">
            <a:spAutoFit/>
          </a:bodyPr>
          <a:lstStyle/>
          <a:p>
            <a:r>
              <a:rPr lang="en-US" sz="2800" b="1" dirty="0" smtClean="0"/>
              <a:t>Let’s share out your findings. </a:t>
            </a:r>
          </a:p>
          <a:p>
            <a:endParaRPr lang="en-US" sz="1000" dirty="0"/>
          </a:p>
          <a:p>
            <a:r>
              <a:rPr lang="en-US" sz="2000" dirty="0" smtClean="0"/>
              <a:t>Each of you listened actively for one specific criterion:</a:t>
            </a:r>
            <a:endParaRPr lang="en-US" sz="2000" dirty="0"/>
          </a:p>
          <a:p>
            <a:endParaRPr lang="en-US" sz="1000" dirty="0"/>
          </a:p>
          <a:p>
            <a:pPr marL="914400" lvl="1" indent="-457200">
              <a:buFont typeface="Arial" charset="0"/>
              <a:buChar char="•"/>
            </a:pPr>
            <a:r>
              <a:rPr lang="en-US" sz="2000" dirty="0"/>
              <a:t>1s – How </a:t>
            </a:r>
            <a:r>
              <a:rPr lang="en-US" sz="2000" dirty="0" smtClean="0"/>
              <a:t>did </a:t>
            </a:r>
            <a:r>
              <a:rPr lang="en-US" sz="2000" dirty="0"/>
              <a:t>each partner accurately address the prompt throughout the entire conversation?</a:t>
            </a:r>
          </a:p>
          <a:p>
            <a:pPr marL="914400" lvl="1" indent="-457200">
              <a:buFont typeface="Wingdings" charset="2"/>
              <a:buChar char="q"/>
            </a:pPr>
            <a:endParaRPr lang="en-US" sz="1000" dirty="0"/>
          </a:p>
          <a:p>
            <a:pPr marL="914400" lvl="1" indent="-457200">
              <a:buFont typeface="Arial" charset="0"/>
              <a:buChar char="•"/>
            </a:pPr>
            <a:r>
              <a:rPr lang="en-US" sz="2000" dirty="0"/>
              <a:t>2s - How </a:t>
            </a:r>
            <a:r>
              <a:rPr lang="en-US" sz="2000" dirty="0" smtClean="0"/>
              <a:t>did </a:t>
            </a:r>
            <a:r>
              <a:rPr lang="en-US" sz="2000" dirty="0"/>
              <a:t>each partner combine ideas across texts?</a:t>
            </a:r>
          </a:p>
          <a:p>
            <a:pPr marL="914400" lvl="1" indent="-457200">
              <a:buFont typeface="Arial" charset="0"/>
              <a:buChar char="•"/>
            </a:pPr>
            <a:endParaRPr lang="en-US" sz="1000" dirty="0"/>
          </a:p>
          <a:p>
            <a:pPr marL="914400" lvl="1" indent="-457200">
              <a:buFont typeface="Arial" charset="0"/>
              <a:buChar char="•"/>
            </a:pPr>
            <a:r>
              <a:rPr lang="en-US" sz="2000" dirty="0"/>
              <a:t>3s - How </a:t>
            </a:r>
            <a:r>
              <a:rPr lang="en-US" sz="2000" dirty="0" smtClean="0"/>
              <a:t>did </a:t>
            </a:r>
            <a:r>
              <a:rPr lang="en-US" sz="2000" dirty="0"/>
              <a:t>each partner provide multiple examples of evidence ?</a:t>
            </a:r>
          </a:p>
          <a:p>
            <a:pPr marL="914400" lvl="1" indent="-457200">
              <a:buFont typeface="Arial" charset="0"/>
              <a:buChar char="•"/>
            </a:pPr>
            <a:endParaRPr lang="en-US" sz="1000" dirty="0"/>
          </a:p>
          <a:p>
            <a:pPr marL="914400" lvl="1" indent="-457200">
              <a:buFont typeface="Arial" charset="0"/>
              <a:buChar char="•"/>
            </a:pPr>
            <a:r>
              <a:rPr lang="en-US" sz="2000" dirty="0"/>
              <a:t>4s - How </a:t>
            </a:r>
            <a:r>
              <a:rPr lang="en-US" sz="2000" dirty="0" smtClean="0"/>
              <a:t>did </a:t>
            </a:r>
            <a:r>
              <a:rPr lang="en-US" sz="2000" dirty="0"/>
              <a:t>each partner utilize academic and domain specific vocabulary – precise language?</a:t>
            </a:r>
          </a:p>
        </p:txBody>
      </p:sp>
      <p:grpSp>
        <p:nvGrpSpPr>
          <p:cNvPr id="8" name="Group 7"/>
          <p:cNvGrpSpPr/>
          <p:nvPr/>
        </p:nvGrpSpPr>
        <p:grpSpPr>
          <a:xfrm>
            <a:off x="379966" y="287343"/>
            <a:ext cx="1494481" cy="1382178"/>
            <a:chOff x="0" y="0"/>
            <a:chExt cx="2433955" cy="2462924"/>
          </a:xfrm>
          <a:solidFill>
            <a:schemeClr val="accent1">
              <a:lumMod val="40000"/>
              <a:lumOff val="60000"/>
            </a:schemeClr>
          </a:solidFill>
        </p:grpSpPr>
        <p:sp>
          <p:nvSpPr>
            <p:cNvPr id="9"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682" y="253749"/>
            <a:ext cx="4484341" cy="5833672"/>
          </a:xfrm>
          <a:prstGeom prst="rect">
            <a:avLst/>
          </a:prstGeom>
        </p:spPr>
      </p:pic>
    </p:spTree>
    <p:extLst>
      <p:ext uri="{BB962C8B-B14F-4D97-AF65-F5344CB8AC3E}">
        <p14:creationId xmlns:p14="http://schemas.microsoft.com/office/powerpoint/2010/main" val="22717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0" y="50800"/>
            <a:ext cx="6884988" cy="1231900"/>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a:t>
            </a:r>
            <a:r>
              <a:rPr lang="mr-IN" sz="2400" b="1" dirty="0" smtClean="0">
                <a:solidFill>
                  <a:schemeClr val="bg1"/>
                </a:solidFill>
              </a:rPr>
              <a:t>–</a:t>
            </a:r>
            <a:r>
              <a:rPr lang="en-US" sz="2400" b="1" smtClean="0">
                <a:solidFill>
                  <a:schemeClr val="bg1"/>
                </a:solidFill>
              </a:rPr>
              <a:t> CONVERSATION </a:t>
            </a:r>
            <a:r>
              <a:rPr lang="en-US" sz="2400" b="1" dirty="0" smtClean="0">
                <a:solidFill>
                  <a:schemeClr val="bg1"/>
                </a:solidFill>
              </a:rPr>
              <a:t>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a:t>
            </a:r>
            <a:r>
              <a:rPr lang="en-US" sz="2000" dirty="0" smtClean="0"/>
              <a:t>we </a:t>
            </a:r>
            <a:r>
              <a:rPr lang="en-US" sz="2000" dirty="0"/>
              <a:t>listen </a:t>
            </a:r>
            <a:r>
              <a:rPr lang="en-US" sz="2000" dirty="0" smtClean="0"/>
              <a:t>actively and articulate our </a:t>
            </a:r>
            <a:r>
              <a:rPr lang="en-US" sz="2000" dirty="0"/>
              <a:t>partner’s thoughts in our own words. </a:t>
            </a:r>
            <a:r>
              <a:rPr lang="en-US" sz="2000" dirty="0" smtClean="0"/>
              <a:t>Paraphrasing helps us to </a:t>
            </a:r>
            <a:r>
              <a:rPr lang="en-US" sz="2000" b="1" dirty="0"/>
              <a:t>CLARIFY </a:t>
            </a:r>
            <a:r>
              <a:rPr lang="en-US" sz="2000" dirty="0" smtClean="0"/>
              <a:t>or </a:t>
            </a:r>
            <a:r>
              <a:rPr lang="en-US" sz="2000" dirty="0"/>
              <a:t>make sure we understand </a:t>
            </a:r>
            <a:r>
              <a:rPr lang="en-US" sz="2000" smtClean="0"/>
              <a:t>our partner’s ideas. </a:t>
            </a:r>
            <a:endParaRPr lang="en-US" sz="2000" dirty="0"/>
          </a:p>
        </p:txBody>
      </p:sp>
      <p:sp>
        <p:nvSpPr>
          <p:cNvPr id="19" name="Rectangle 18"/>
          <p:cNvSpPr/>
          <p:nvPr/>
        </p:nvSpPr>
        <p:spPr>
          <a:xfrm>
            <a:off x="358587" y="2955026"/>
            <a:ext cx="6884895" cy="1015663"/>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t>
            </a:r>
            <a:r>
              <a:rPr lang="en-US" sz="2000" b="1" dirty="0" smtClean="0"/>
              <a:t>FORTIFY</a:t>
            </a:r>
            <a:r>
              <a:rPr lang="en-US" sz="2000" dirty="0" smtClean="0"/>
              <a:t> by adding </a:t>
            </a:r>
            <a:r>
              <a:rPr lang="en-US" sz="2000" dirty="0"/>
              <a:t>details and other information </a:t>
            </a:r>
            <a:r>
              <a:rPr lang="en-US" sz="2000" dirty="0" smtClean="0"/>
              <a:t>to </a:t>
            </a:r>
            <a:r>
              <a:rPr lang="en-US" sz="2000" dirty="0"/>
              <a:t>their </a:t>
            </a:r>
            <a:r>
              <a:rPr lang="en-US" sz="2000" dirty="0" smtClean="0"/>
              <a:t>ideas. </a:t>
            </a:r>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we </a:t>
            </a:r>
            <a:r>
              <a:rPr lang="en-US" sz="2000" dirty="0" smtClean="0"/>
              <a:t>ask questions to continue creating, clarifying, fortifying, or negotiating ideas to have a powerful conversation that helps create new knowledge about the topic.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125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800" y="128639"/>
            <a:ext cx="3505200" cy="461665"/>
          </a:xfrm>
          <a:prstGeom prst="rect">
            <a:avLst/>
          </a:prstGeom>
          <a:noFill/>
        </p:spPr>
        <p:txBody>
          <a:bodyPr wrap="square" rtlCol="0">
            <a:spAutoFit/>
          </a:bodyPr>
          <a:lstStyle/>
          <a:p>
            <a:pPr algn="ctr"/>
            <a:r>
              <a:rPr lang="en-US" sz="2400" b="1" dirty="0" smtClean="0"/>
              <a:t>Listen to </a:t>
            </a:r>
            <a:r>
              <a:rPr lang="en-US" sz="2400" b="1" smtClean="0"/>
              <a:t>the Non-Model</a:t>
            </a:r>
            <a:endParaRPr lang="en-US" sz="2400"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00" y="65139"/>
            <a:ext cx="493771" cy="56326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78514" y="5429850"/>
            <a:ext cx="812800" cy="812800"/>
          </a:xfrm>
          <a:prstGeom prst="rect">
            <a:avLst/>
          </a:prstGeom>
        </p:spPr>
      </p:pic>
      <p:sp>
        <p:nvSpPr>
          <p:cNvPr id="27" name="Rectangle 26"/>
          <p:cNvSpPr/>
          <p:nvPr/>
        </p:nvSpPr>
        <p:spPr>
          <a:xfrm>
            <a:off x="291682" y="6310631"/>
            <a:ext cx="12192000" cy="369332"/>
          </a:xfrm>
          <a:prstGeom prst="rect">
            <a:avLst/>
          </a:prstGeom>
        </p:spPr>
        <p:txBody>
          <a:bodyPr wrap="square">
            <a:spAutoFit/>
          </a:bodyPr>
          <a:lstStyle/>
          <a:p>
            <a:pPr marL="0" lvl="1"/>
            <a:r>
              <a:rPr lang="en-US" b="1" dirty="0" smtClean="0">
                <a:solidFill>
                  <a:schemeClr val="bg1"/>
                </a:solidFill>
              </a:rPr>
              <a:t>Prompt: What do you notice? Make connections across the texts. Cite details to CLARIFY and FORTIFY your observations.</a:t>
            </a:r>
            <a:endParaRPr lang="en-US" b="1" dirty="0">
              <a:solidFill>
                <a:schemeClr val="bg1"/>
              </a:solidFill>
            </a:endParaRPr>
          </a:p>
        </p:txBody>
      </p:sp>
      <p:sp>
        <p:nvSpPr>
          <p:cNvPr id="28" name="Rectangle 27"/>
          <p:cNvSpPr/>
          <p:nvPr/>
        </p:nvSpPr>
        <p:spPr>
          <a:xfrm>
            <a:off x="291682" y="6543405"/>
            <a:ext cx="12192000" cy="369332"/>
          </a:xfrm>
          <a:prstGeom prst="rect">
            <a:avLst/>
          </a:prstGeom>
        </p:spPr>
        <p:txBody>
          <a:bodyPr wrap="square">
            <a:spAutoFit/>
          </a:bodyPr>
          <a:lstStyle/>
          <a:p>
            <a:pPr marL="0" lvl="1"/>
            <a:r>
              <a:rPr lang="en-US" b="1" dirty="0" smtClean="0">
                <a:solidFill>
                  <a:schemeClr val="bg1"/>
                </a:solidFill>
              </a:rPr>
              <a:t>Prompt: What do you notice? Make connections across the texts. Cite details to CLARIFY and FORTIFY your observations.</a:t>
            </a:r>
            <a:endParaRPr lang="en-US" b="1" dirty="0">
              <a:solidFill>
                <a:schemeClr val="bg1"/>
              </a:solidFill>
            </a:endParaRPr>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7656" y="195966"/>
            <a:ext cx="4126106" cy="1977075"/>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5208" y="4251147"/>
            <a:ext cx="4126106" cy="2144816"/>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7656" y="2164514"/>
            <a:ext cx="4126107" cy="2148323"/>
          </a:xfrm>
          <a:prstGeom prst="rect">
            <a:avLst/>
          </a:prstGeom>
        </p:spPr>
      </p:pic>
      <p:sp>
        <p:nvSpPr>
          <p:cNvPr id="33" name="TextBox 32"/>
          <p:cNvSpPr txBox="1"/>
          <p:nvPr/>
        </p:nvSpPr>
        <p:spPr>
          <a:xfrm>
            <a:off x="11405220" y="197070"/>
            <a:ext cx="586094" cy="555024"/>
          </a:xfrm>
          <a:prstGeom prst="rect">
            <a:avLst/>
          </a:prstGeom>
          <a:noFill/>
        </p:spPr>
        <p:txBody>
          <a:bodyPr wrap="square" rtlCol="0">
            <a:spAutoFit/>
          </a:bodyPr>
          <a:lstStyle/>
          <a:p>
            <a:r>
              <a:rPr lang="en-US" sz="2400" b="1" dirty="0" smtClean="0"/>
              <a:t>#1</a:t>
            </a:r>
            <a:endParaRPr lang="en-US" sz="2400" b="1" dirty="0"/>
          </a:p>
        </p:txBody>
      </p:sp>
      <p:sp>
        <p:nvSpPr>
          <p:cNvPr id="34" name="TextBox 33"/>
          <p:cNvSpPr txBox="1"/>
          <p:nvPr/>
        </p:nvSpPr>
        <p:spPr>
          <a:xfrm>
            <a:off x="11427668" y="2204971"/>
            <a:ext cx="586094" cy="461665"/>
          </a:xfrm>
          <a:prstGeom prst="rect">
            <a:avLst/>
          </a:prstGeom>
          <a:noFill/>
        </p:spPr>
        <p:txBody>
          <a:bodyPr wrap="square" rtlCol="0">
            <a:spAutoFit/>
          </a:bodyPr>
          <a:lstStyle/>
          <a:p>
            <a:r>
              <a:rPr lang="en-US" sz="2400" b="1" dirty="0" smtClean="0"/>
              <a:t>#2</a:t>
            </a:r>
            <a:endParaRPr lang="en-US" sz="2400" b="1" dirty="0"/>
          </a:p>
        </p:txBody>
      </p:sp>
      <p:sp>
        <p:nvSpPr>
          <p:cNvPr id="35" name="TextBox 34"/>
          <p:cNvSpPr txBox="1"/>
          <p:nvPr/>
        </p:nvSpPr>
        <p:spPr>
          <a:xfrm>
            <a:off x="11474906" y="4251147"/>
            <a:ext cx="586094" cy="461665"/>
          </a:xfrm>
          <a:prstGeom prst="rect">
            <a:avLst/>
          </a:prstGeom>
          <a:noFill/>
        </p:spPr>
        <p:txBody>
          <a:bodyPr wrap="square" rtlCol="0">
            <a:spAutoFit/>
          </a:bodyPr>
          <a:lstStyle/>
          <a:p>
            <a:r>
              <a:rPr lang="en-US" sz="2400" b="1" dirty="0" smtClean="0"/>
              <a:t>#3</a:t>
            </a:r>
            <a:endParaRPr lang="en-US" sz="2400" b="1" dirty="0"/>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1682" y="646666"/>
            <a:ext cx="7503840" cy="5651828"/>
          </a:xfrm>
          <a:prstGeom prst="rect">
            <a:avLst/>
          </a:prstGeom>
        </p:spPr>
      </p:pic>
      <p:sp>
        <p:nvSpPr>
          <p:cNvPr id="29" name="TextBox 28"/>
          <p:cNvSpPr txBox="1"/>
          <p:nvPr/>
        </p:nvSpPr>
        <p:spPr>
          <a:xfrm>
            <a:off x="429753" y="5803733"/>
            <a:ext cx="569124" cy="457996"/>
          </a:xfrm>
          <a:prstGeom prst="rect">
            <a:avLst/>
          </a:prstGeom>
          <a:noFill/>
        </p:spPr>
        <p:txBody>
          <a:bodyPr wrap="square" rtlCol="0">
            <a:spAutoFit/>
          </a:bodyPr>
          <a:lstStyle/>
          <a:p>
            <a:r>
              <a:rPr lang="en-US" sz="2400" b="1" smtClean="0"/>
              <a:t>#4</a:t>
            </a:r>
            <a:endParaRPr lang="en-US" sz="2400" b="1" dirty="0"/>
          </a:p>
        </p:txBody>
      </p:sp>
      <p:pic>
        <p:nvPicPr>
          <p:cNvPr id="1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688182" y="-22182"/>
            <a:ext cx="686955" cy="686955"/>
          </a:xfrm>
          <a:prstGeom prst="rect">
            <a:avLst/>
          </a:prstGeom>
        </p:spPr>
      </p:pic>
    </p:spTree>
    <p:extLst>
      <p:ext uri="{BB962C8B-B14F-4D97-AF65-F5344CB8AC3E}">
        <p14:creationId xmlns:p14="http://schemas.microsoft.com/office/powerpoint/2010/main" val="1911323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652"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454150"/>
            <a:ext cx="10058400" cy="4489450"/>
          </a:xfrm>
        </p:spPr>
        <p:txBody>
          <a:bodyPr>
            <a:noAutofit/>
          </a:bodyPr>
          <a:lstStyle/>
          <a:p>
            <a:pPr marL="0" indent="0">
              <a:buNone/>
            </a:pPr>
            <a:r>
              <a:rPr lang="en-US" sz="3200" dirty="0">
                <a:latin typeface="Calibri" charset="0"/>
                <a:ea typeface="Calibri" charset="0"/>
                <a:cs typeface="Calibri" charset="0"/>
              </a:rPr>
              <a:t>In this lesson, we will... </a:t>
            </a:r>
            <a:endParaRPr lang="en-US" sz="3200" dirty="0" smtClean="0">
              <a:latin typeface="Calibri" charset="0"/>
              <a:ea typeface="Calibri" charset="0"/>
              <a:cs typeface="Calibri" charset="0"/>
            </a:endParaRPr>
          </a:p>
          <a:p>
            <a:pPr lvl="1"/>
            <a:endParaRPr lang="en-US" sz="1200" dirty="0">
              <a:latin typeface="Calibri" charset="0"/>
              <a:ea typeface="Calibri" charset="0"/>
              <a:cs typeface="Calibri" charset="0"/>
            </a:endParaRPr>
          </a:p>
          <a:p>
            <a:pPr lvl="1">
              <a:buFont typeface="Wingdings" charset="2"/>
              <a:buChar char="q"/>
            </a:pPr>
            <a:r>
              <a:rPr lang="en-US" sz="3200" dirty="0">
                <a:latin typeface="Calibri" charset="0"/>
                <a:ea typeface="Calibri" charset="0"/>
                <a:cs typeface="Calibri" charset="0"/>
              </a:rPr>
              <a:t>have a conversation with a partner </a:t>
            </a:r>
            <a:r>
              <a:rPr lang="en-US" sz="3200" dirty="0" smtClean="0">
                <a:latin typeface="Calibri" charset="0"/>
                <a:ea typeface="Calibri" charset="0"/>
                <a:cs typeface="Calibri" charset="0"/>
              </a:rPr>
              <a:t>and in </a:t>
            </a:r>
            <a:r>
              <a:rPr lang="en-US" sz="3200" dirty="0">
                <a:latin typeface="Calibri" charset="0"/>
                <a:ea typeface="Calibri" charset="0"/>
                <a:cs typeface="Calibri" charset="0"/>
              </a:rPr>
              <a:t>a </a:t>
            </a:r>
            <a:r>
              <a:rPr lang="en-US" sz="3200" dirty="0" smtClean="0">
                <a:latin typeface="Calibri" charset="0"/>
                <a:ea typeface="Calibri" charset="0"/>
                <a:cs typeface="Calibri" charset="0"/>
              </a:rPr>
              <a:t>small group</a:t>
            </a:r>
          </a:p>
          <a:p>
            <a:pPr lvl="1">
              <a:buFont typeface="Wingdings" charset="2"/>
              <a:buChar char="q"/>
            </a:pPr>
            <a:endParaRPr lang="en-US" sz="1200" dirty="0" smtClean="0">
              <a:latin typeface="Calibri" charset="0"/>
              <a:ea typeface="Calibri" charset="0"/>
              <a:cs typeface="Calibri" charset="0"/>
            </a:endParaRPr>
          </a:p>
          <a:p>
            <a:pPr lvl="1">
              <a:buFont typeface="Wingdings" charset="2"/>
              <a:buChar char="q"/>
            </a:pPr>
            <a:r>
              <a:rPr lang="en-US" sz="3200" dirty="0" smtClean="0">
                <a:latin typeface="Calibri" charset="0"/>
                <a:ea typeface="Calibri" charset="0"/>
                <a:cs typeface="Calibri" charset="0"/>
              </a:rPr>
              <a:t>collaborate with teammates to create </a:t>
            </a:r>
            <a:r>
              <a:rPr lang="en-US" sz="3200" dirty="0">
                <a:latin typeface="Calibri" charset="0"/>
                <a:ea typeface="Calibri" charset="0"/>
                <a:cs typeface="Calibri" charset="0"/>
              </a:rPr>
              <a:t>an infographic </a:t>
            </a:r>
            <a:r>
              <a:rPr lang="en-US" sz="3200" dirty="0" smtClean="0">
                <a:latin typeface="Calibri" charset="0"/>
                <a:ea typeface="Calibri" charset="0"/>
                <a:cs typeface="Calibri" charset="0"/>
              </a:rPr>
              <a:t>about </a:t>
            </a:r>
            <a:r>
              <a:rPr lang="en-US" sz="3200" dirty="0">
                <a:latin typeface="Calibri" charset="0"/>
                <a:ea typeface="Calibri" charset="0"/>
                <a:cs typeface="Calibri" charset="0"/>
              </a:rPr>
              <a:t>Constructive </a:t>
            </a:r>
            <a:r>
              <a:rPr lang="en-US" sz="3200" dirty="0" smtClean="0">
                <a:latin typeface="Calibri" charset="0"/>
                <a:ea typeface="Calibri" charset="0"/>
                <a:cs typeface="Calibri" charset="0"/>
              </a:rPr>
              <a:t>Conversations</a:t>
            </a:r>
          </a:p>
          <a:p>
            <a:pPr lvl="1">
              <a:buFont typeface="Wingdings" charset="2"/>
              <a:buChar char="q"/>
            </a:pPr>
            <a:endParaRPr lang="en-US" sz="1200" dirty="0" smtClean="0">
              <a:latin typeface="Calibri" charset="0"/>
              <a:ea typeface="Calibri" charset="0"/>
              <a:cs typeface="Calibri" charset="0"/>
            </a:endParaRPr>
          </a:p>
          <a:p>
            <a:pPr lvl="1">
              <a:buFont typeface="Wingdings" charset="2"/>
              <a:buChar char="q"/>
            </a:pPr>
            <a:r>
              <a:rPr lang="en-US" sz="3200" dirty="0" smtClean="0">
                <a:latin typeface="Calibri" charset="0"/>
                <a:ea typeface="Calibri" charset="0"/>
                <a:cs typeface="Calibri" charset="0"/>
              </a:rPr>
              <a:t>present the infographic to another team</a:t>
            </a:r>
          </a:p>
          <a:p>
            <a:pPr lvl="1">
              <a:buFont typeface="Wingdings" charset="2"/>
              <a:buChar char="q"/>
            </a:pPr>
            <a:endParaRPr lang="en-US" sz="1200" dirty="0" smtClean="0">
              <a:latin typeface="Calibri" charset="0"/>
              <a:ea typeface="Calibri" charset="0"/>
              <a:cs typeface="Calibri" charset="0"/>
            </a:endParaRPr>
          </a:p>
          <a:p>
            <a:pPr lvl="1">
              <a:buFont typeface="Wingdings" charset="2"/>
              <a:buChar char="q"/>
            </a:pPr>
            <a:r>
              <a:rPr lang="en-US" sz="3200" dirty="0" smtClean="0">
                <a:latin typeface="Calibri" charset="0"/>
                <a:ea typeface="Calibri" charset="0"/>
                <a:cs typeface="Calibri" charset="0"/>
              </a:rPr>
              <a:t>give and receive feedback</a:t>
            </a:r>
          </a:p>
          <a:p>
            <a:pPr lvl="1">
              <a:buFont typeface="Wingdings" charset="2"/>
              <a:buChar char="q"/>
            </a:pPr>
            <a:endParaRPr lang="en-US" sz="1200" dirty="0" smtClean="0">
              <a:latin typeface="Calibri" charset="0"/>
              <a:ea typeface="Calibri" charset="0"/>
              <a:cs typeface="Calibri" charset="0"/>
            </a:endParaRPr>
          </a:p>
          <a:p>
            <a:pPr lvl="1">
              <a:buFont typeface="Wingdings" charset="2"/>
              <a:buChar char="q"/>
            </a:pPr>
            <a:r>
              <a:rPr lang="en-US" sz="3200" dirty="0" smtClean="0">
                <a:latin typeface="Calibri" charset="0"/>
                <a:ea typeface="Calibri" charset="0"/>
                <a:cs typeface="Calibri" charset="0"/>
              </a:rPr>
              <a:t>start an artifacts folder</a:t>
            </a:r>
            <a:endParaRPr lang="en-US" sz="3200" dirty="0">
              <a:latin typeface="Calibri" charset="0"/>
              <a:ea typeface="Calibri" charset="0"/>
              <a:cs typeface="Calibri" charset="0"/>
            </a:endParaRPr>
          </a:p>
          <a:p>
            <a:pPr lvl="1"/>
            <a:endParaRPr lang="en-US" sz="3800" dirty="0">
              <a:latin typeface="Calibri" charset="0"/>
              <a:ea typeface="Calibri" charset="0"/>
              <a:cs typeface="Calibri" charset="0"/>
            </a:endParaRPr>
          </a:p>
        </p:txBody>
      </p:sp>
      <p:sp>
        <p:nvSpPr>
          <p:cNvPr id="2" name="Title 1"/>
          <p:cNvSpPr>
            <a:spLocks noGrp="1"/>
          </p:cNvSpPr>
          <p:nvPr>
            <p:ph type="title" idx="4294967295"/>
          </p:nvPr>
        </p:nvSpPr>
        <p:spPr>
          <a:xfrm>
            <a:off x="0" y="552450"/>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62774" y="299880"/>
            <a:ext cx="4115597" cy="1299662"/>
          </a:xfrm>
          <a:prstGeom prst="rect">
            <a:avLst/>
          </a:prstGeom>
        </p:spPr>
      </p:pic>
    </p:spTree>
    <p:extLst>
      <p:ext uri="{BB962C8B-B14F-4D97-AF65-F5344CB8AC3E}">
        <p14:creationId xmlns:p14="http://schemas.microsoft.com/office/powerpoint/2010/main" val="208850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ssolv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4471" y="480939"/>
            <a:ext cx="4479829" cy="861774"/>
          </a:xfrm>
          <a:prstGeom prst="rect">
            <a:avLst/>
          </a:prstGeom>
        </p:spPr>
        <p:txBody>
          <a:bodyPr wrap="square">
            <a:spAutoFit/>
          </a:bodyPr>
          <a:lstStyle/>
          <a:p>
            <a:r>
              <a:rPr lang="en-US" sz="3600" b="1" smtClean="0">
                <a:latin typeface="+mj-lt"/>
              </a:rPr>
              <a:t>Debrief the Non-Model</a:t>
            </a:r>
            <a:endParaRPr lang="en-US" sz="3600" b="1" dirty="0" smtClean="0">
              <a:latin typeface="+mj-lt"/>
            </a:endParaRP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DEBRIEF THE NON-MODEL</a:t>
            </a:r>
            <a:endParaRPr lang="en-US" sz="2400" b="1" dirty="0">
              <a:solidFill>
                <a:schemeClr val="bg1"/>
              </a:solidFill>
            </a:endParaRPr>
          </a:p>
        </p:txBody>
      </p:sp>
      <p:sp>
        <p:nvSpPr>
          <p:cNvPr id="6" name="TextBox 5"/>
          <p:cNvSpPr txBox="1"/>
          <p:nvPr/>
        </p:nvSpPr>
        <p:spPr>
          <a:xfrm>
            <a:off x="1091683" y="2445860"/>
            <a:ext cx="5492082" cy="2123658"/>
          </a:xfrm>
          <a:prstGeom prst="rect">
            <a:avLst/>
          </a:prstGeom>
          <a:noFill/>
        </p:spPr>
        <p:txBody>
          <a:bodyPr wrap="square" rtlCol="0">
            <a:spAutoFit/>
          </a:bodyPr>
          <a:lstStyle/>
          <a:p>
            <a:pPr algn="ctr"/>
            <a:r>
              <a:rPr lang="en-US" sz="4400" b="1" dirty="0" smtClean="0"/>
              <a:t>How would you improve the conversation?</a:t>
            </a:r>
          </a:p>
        </p:txBody>
      </p:sp>
      <p:grpSp>
        <p:nvGrpSpPr>
          <p:cNvPr id="8" name="Group 7"/>
          <p:cNvGrpSpPr/>
          <p:nvPr/>
        </p:nvGrpSpPr>
        <p:grpSpPr>
          <a:xfrm>
            <a:off x="379967" y="287343"/>
            <a:ext cx="1423434" cy="1223957"/>
            <a:chOff x="0" y="0"/>
            <a:chExt cx="2433955" cy="2462924"/>
          </a:xfrm>
          <a:solidFill>
            <a:schemeClr val="accent1">
              <a:lumMod val="40000"/>
              <a:lumOff val="60000"/>
            </a:schemeClr>
          </a:solidFill>
        </p:grpSpPr>
        <p:sp>
          <p:nvSpPr>
            <p:cNvPr id="9"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300" y="287343"/>
            <a:ext cx="4484341" cy="5833672"/>
          </a:xfrm>
          <a:prstGeom prst="rect">
            <a:avLst/>
          </a:prstGeom>
        </p:spPr>
      </p:pic>
    </p:spTree>
    <p:extLst>
      <p:ext uri="{BB962C8B-B14F-4D97-AF65-F5344CB8AC3E}">
        <p14:creationId xmlns:p14="http://schemas.microsoft.com/office/powerpoint/2010/main" val="24418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13814" y="412312"/>
            <a:ext cx="7208838" cy="1150937"/>
          </a:xfrm>
        </p:spPr>
        <p:txBody>
          <a:bodyPr>
            <a:normAutofit fontScale="90000"/>
          </a:bodyPr>
          <a:lstStyle/>
          <a:p>
            <a:r>
              <a:rPr lang="en-US" b="1" dirty="0" smtClean="0"/>
              <a:t>Prepare to Have </a:t>
            </a:r>
            <a:r>
              <a:rPr lang="en-US" b="1" smtClean="0"/>
              <a:t>a Constructive Conversation</a:t>
            </a:r>
            <a:endParaRPr lang="en-US" dirty="0"/>
          </a:p>
        </p:txBody>
      </p:sp>
      <p:sp>
        <p:nvSpPr>
          <p:cNvPr id="13" name="Content Placeholder 12"/>
          <p:cNvSpPr>
            <a:spLocks noGrp="1"/>
          </p:cNvSpPr>
          <p:nvPr>
            <p:ph sz="half" idx="4294967295"/>
          </p:nvPr>
        </p:nvSpPr>
        <p:spPr>
          <a:xfrm>
            <a:off x="330200" y="2383207"/>
            <a:ext cx="5305425" cy="3257550"/>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2164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4381" y="221082"/>
            <a:ext cx="6794615" cy="400110"/>
          </a:xfrm>
          <a:prstGeom prst="rect">
            <a:avLst/>
          </a:prstGeom>
          <a:noFill/>
        </p:spPr>
        <p:txBody>
          <a:bodyPr wrap="square" rtlCol="0">
            <a:spAutoFit/>
          </a:bodyPr>
          <a:lstStyle/>
          <a:p>
            <a:r>
              <a:rPr lang="en-US" sz="2000" b="1" smtClean="0"/>
              <a:t>Student Practice - Constructive </a:t>
            </a:r>
            <a:r>
              <a:rPr lang="en-US" sz="2000" b="1" dirty="0" smtClean="0"/>
              <a:t>Conversation</a:t>
            </a:r>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09" y="107667"/>
            <a:ext cx="514820" cy="57511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219817" y="6427893"/>
            <a:ext cx="12192000" cy="369332"/>
          </a:xfrm>
          <a:prstGeom prst="rect">
            <a:avLst/>
          </a:prstGeom>
        </p:spPr>
        <p:txBody>
          <a:bodyPr wrap="square">
            <a:spAutoFit/>
          </a:bodyPr>
          <a:lstStyle/>
          <a:p>
            <a:pPr marL="0" lvl="1"/>
            <a:r>
              <a:rPr lang="en-US" b="1" dirty="0" smtClean="0">
                <a:solidFill>
                  <a:schemeClr val="bg1"/>
                </a:solidFill>
              </a:rPr>
              <a:t>Prompt: What do you notice? Make connections across the texts. Cite details to CLARIFY and FORTIFY your observations.</a:t>
            </a:r>
            <a:endParaRPr lang="en-US" b="1" dirty="0">
              <a:solidFill>
                <a:schemeClr val="bg1"/>
              </a:solidFill>
            </a:endParaRPr>
          </a:p>
        </p:txBody>
      </p:sp>
      <p:sp>
        <p:nvSpPr>
          <p:cNvPr id="19" name="Rectangle 18"/>
          <p:cNvSpPr/>
          <p:nvPr/>
        </p:nvSpPr>
        <p:spPr>
          <a:xfrm>
            <a:off x="219817" y="6427893"/>
            <a:ext cx="12192000" cy="369332"/>
          </a:xfrm>
          <a:prstGeom prst="rect">
            <a:avLst/>
          </a:prstGeom>
        </p:spPr>
        <p:txBody>
          <a:bodyPr wrap="square">
            <a:spAutoFit/>
          </a:bodyPr>
          <a:lstStyle/>
          <a:p>
            <a:pPr marL="0" lvl="1"/>
            <a:r>
              <a:rPr lang="en-US" b="1" dirty="0" smtClean="0">
                <a:solidFill>
                  <a:schemeClr val="bg1"/>
                </a:solidFill>
              </a:rPr>
              <a:t>Prompt: What do you notice? Make connections across the texts. Cite details to CLARIFY and FORTIFY your observations.</a:t>
            </a:r>
            <a:endParaRPr lang="en-US" b="1" dirty="0">
              <a:solidFill>
                <a:schemeClr val="bg1"/>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894" y="235067"/>
            <a:ext cx="4126106" cy="1977075"/>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894" y="4332578"/>
            <a:ext cx="4126106" cy="214481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5893" y="2186742"/>
            <a:ext cx="4126107" cy="2148323"/>
          </a:xfrm>
          <a:prstGeom prst="rect">
            <a:avLst/>
          </a:prstGeom>
        </p:spPr>
      </p:pic>
      <p:sp>
        <p:nvSpPr>
          <p:cNvPr id="24" name="TextBox 23"/>
          <p:cNvSpPr txBox="1"/>
          <p:nvPr/>
        </p:nvSpPr>
        <p:spPr>
          <a:xfrm>
            <a:off x="11568315" y="306549"/>
            <a:ext cx="586094" cy="555024"/>
          </a:xfrm>
          <a:prstGeom prst="rect">
            <a:avLst/>
          </a:prstGeom>
          <a:noFill/>
        </p:spPr>
        <p:txBody>
          <a:bodyPr wrap="square" rtlCol="0">
            <a:spAutoFit/>
          </a:bodyPr>
          <a:lstStyle/>
          <a:p>
            <a:r>
              <a:rPr lang="en-US" sz="2400" b="1" dirty="0" smtClean="0"/>
              <a:t>#1</a:t>
            </a:r>
            <a:endParaRPr lang="en-US" sz="2400" b="1" dirty="0"/>
          </a:p>
        </p:txBody>
      </p:sp>
      <p:sp>
        <p:nvSpPr>
          <p:cNvPr id="25" name="TextBox 24"/>
          <p:cNvSpPr txBox="1"/>
          <p:nvPr/>
        </p:nvSpPr>
        <p:spPr>
          <a:xfrm>
            <a:off x="11605906" y="2222132"/>
            <a:ext cx="586094" cy="461665"/>
          </a:xfrm>
          <a:prstGeom prst="rect">
            <a:avLst/>
          </a:prstGeom>
          <a:noFill/>
        </p:spPr>
        <p:txBody>
          <a:bodyPr wrap="square" rtlCol="0">
            <a:spAutoFit/>
          </a:bodyPr>
          <a:lstStyle/>
          <a:p>
            <a:r>
              <a:rPr lang="en-US" sz="2400" b="1" dirty="0" smtClean="0"/>
              <a:t>#2</a:t>
            </a:r>
            <a:endParaRPr lang="en-US" sz="2400" b="1" dirty="0"/>
          </a:p>
        </p:txBody>
      </p:sp>
      <p:sp>
        <p:nvSpPr>
          <p:cNvPr id="26" name="TextBox 25"/>
          <p:cNvSpPr txBox="1"/>
          <p:nvPr/>
        </p:nvSpPr>
        <p:spPr>
          <a:xfrm>
            <a:off x="11605906" y="4374836"/>
            <a:ext cx="586094" cy="461665"/>
          </a:xfrm>
          <a:prstGeom prst="rect">
            <a:avLst/>
          </a:prstGeom>
          <a:noFill/>
        </p:spPr>
        <p:txBody>
          <a:bodyPr wrap="square" rtlCol="0">
            <a:spAutoFit/>
          </a:bodyPr>
          <a:lstStyle/>
          <a:p>
            <a:r>
              <a:rPr lang="en-US" sz="2400" b="1" dirty="0" smtClean="0"/>
              <a:t>#3</a:t>
            </a:r>
            <a:endParaRPr lang="en-US" sz="2400" b="1" dirty="0"/>
          </a:p>
        </p:txBody>
      </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498" y="621192"/>
            <a:ext cx="7503840" cy="5651828"/>
          </a:xfrm>
          <a:prstGeom prst="rect">
            <a:avLst/>
          </a:prstGeom>
        </p:spPr>
      </p:pic>
      <p:sp>
        <p:nvSpPr>
          <p:cNvPr id="20" name="TextBox 19"/>
          <p:cNvSpPr txBox="1"/>
          <p:nvPr/>
        </p:nvSpPr>
        <p:spPr>
          <a:xfrm>
            <a:off x="519819" y="5663463"/>
            <a:ext cx="569124" cy="457996"/>
          </a:xfrm>
          <a:prstGeom prst="rect">
            <a:avLst/>
          </a:prstGeom>
          <a:noFill/>
        </p:spPr>
        <p:txBody>
          <a:bodyPr wrap="square" rtlCol="0">
            <a:spAutoFit/>
          </a:bodyPr>
          <a:lstStyle/>
          <a:p>
            <a:r>
              <a:rPr lang="en-US" sz="2400" b="1" smtClean="0"/>
              <a:t>#4</a:t>
            </a:r>
            <a:endParaRPr lang="en-US" sz="2400" b="1" dirty="0"/>
          </a:p>
        </p:txBody>
      </p:sp>
    </p:spTree>
    <p:extLst>
      <p:ext uri="{BB962C8B-B14F-4D97-AF65-F5344CB8AC3E}">
        <p14:creationId xmlns:p14="http://schemas.microsoft.com/office/powerpoint/2010/main" val="1826287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415" y="5318711"/>
            <a:ext cx="2478272" cy="1174892"/>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927" y="4054564"/>
            <a:ext cx="2466760" cy="1284358"/>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703" y="2899883"/>
            <a:ext cx="2539209" cy="1216694"/>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0000" y="2875785"/>
            <a:ext cx="4191703" cy="3157155"/>
          </a:xfrm>
          <a:prstGeom prst="rect">
            <a:avLst/>
          </a:prstGeom>
        </p:spPr>
      </p:pic>
      <p:sp>
        <p:nvSpPr>
          <p:cNvPr id="5" name="TextBox 4"/>
          <p:cNvSpPr txBox="1"/>
          <p:nvPr/>
        </p:nvSpPr>
        <p:spPr>
          <a:xfrm>
            <a:off x="1582976" y="2514830"/>
            <a:ext cx="3619923" cy="2554545"/>
          </a:xfrm>
          <a:prstGeom prst="rect">
            <a:avLst/>
          </a:prstGeom>
          <a:noFill/>
        </p:spPr>
        <p:txBody>
          <a:bodyPr wrap="square" rtlCol="0">
            <a:spAutoFit/>
          </a:bodyPr>
          <a:lstStyle/>
          <a:p>
            <a:r>
              <a:rPr lang="en-US" sz="3200" b="1" dirty="0" smtClean="0">
                <a:solidFill>
                  <a:schemeClr val="accent2"/>
                </a:solidFill>
              </a:rPr>
              <a:t>Listen actively as two of your peers model how to have a Constructive Conversation</a:t>
            </a:r>
          </a:p>
        </p:txBody>
      </p:sp>
      <p:sp>
        <p:nvSpPr>
          <p:cNvPr id="6" name="TextBox 5"/>
          <p:cNvSpPr txBox="1"/>
          <p:nvPr/>
        </p:nvSpPr>
        <p:spPr>
          <a:xfrm>
            <a:off x="1582976" y="249425"/>
            <a:ext cx="6454589" cy="1015663"/>
          </a:xfrm>
          <a:prstGeom prst="rect">
            <a:avLst/>
          </a:prstGeom>
          <a:noFill/>
        </p:spPr>
        <p:txBody>
          <a:bodyPr wrap="square" rtlCol="0">
            <a:spAutoFit/>
          </a:bodyPr>
          <a:lstStyle/>
          <a:p>
            <a:r>
              <a:rPr lang="en-US" sz="3000" b="1" dirty="0" smtClean="0">
                <a:latin typeface="+mj-lt"/>
              </a:rPr>
              <a:t>CONSTRUCTIVE CONVERSATION FISHBOWL MODEL</a:t>
            </a:r>
            <a:endParaRPr lang="en-US" sz="3000" b="1" dirty="0">
              <a:latin typeface="+mj-lt"/>
            </a:endParaRPr>
          </a:p>
        </p:txBody>
      </p:sp>
      <p:sp>
        <p:nvSpPr>
          <p:cNvPr id="9" name="TextBox 8"/>
          <p:cNvSpPr txBox="1"/>
          <p:nvPr/>
        </p:nvSpPr>
        <p:spPr>
          <a:xfrm>
            <a:off x="24288" y="6419093"/>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2.0</a:t>
            </a:r>
            <a:endParaRPr lang="en-US" sz="2400" b="1" dirty="0">
              <a:solidFill>
                <a:schemeClr val="bg1"/>
              </a:solidFill>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5745188" y="1180944"/>
            <a:ext cx="6046640" cy="144655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u="sng" dirty="0" smtClean="0"/>
              <a:t>PROMPT: </a:t>
            </a:r>
          </a:p>
          <a:p>
            <a:pPr algn="ctr"/>
            <a:r>
              <a:rPr lang="en-US" sz="2200" b="1" dirty="0" smtClean="0">
                <a:solidFill>
                  <a:schemeClr val="tx1"/>
                </a:solidFill>
              </a:rPr>
              <a:t>What </a:t>
            </a:r>
            <a:r>
              <a:rPr lang="en-US" sz="2200" b="1" dirty="0">
                <a:solidFill>
                  <a:schemeClr val="tx1"/>
                </a:solidFill>
              </a:rPr>
              <a:t>do you notice? </a:t>
            </a:r>
            <a:endParaRPr lang="en-US" sz="2200" b="1" dirty="0" smtClean="0">
              <a:solidFill>
                <a:schemeClr val="tx1"/>
              </a:solidFill>
            </a:endParaRPr>
          </a:p>
          <a:p>
            <a:pPr marL="0" lvl="1" algn="ctr"/>
            <a:r>
              <a:rPr lang="en-US" sz="2200" b="1" dirty="0" smtClean="0">
                <a:solidFill>
                  <a:schemeClr val="tx1"/>
                </a:solidFill>
              </a:rPr>
              <a:t>Make </a:t>
            </a:r>
            <a:r>
              <a:rPr lang="en-US" sz="2200" b="1" dirty="0">
                <a:solidFill>
                  <a:schemeClr val="tx1"/>
                </a:solidFill>
              </a:rPr>
              <a:t>connections across the </a:t>
            </a:r>
            <a:r>
              <a:rPr lang="en-US" sz="2200" b="1" dirty="0" smtClean="0">
                <a:solidFill>
                  <a:schemeClr val="tx1"/>
                </a:solidFill>
              </a:rPr>
              <a:t>texts</a:t>
            </a:r>
            <a:r>
              <a:rPr lang="en-US" sz="2200" b="1" dirty="0">
                <a:solidFill>
                  <a:schemeClr val="tx1"/>
                </a:solidFill>
              </a:rPr>
              <a:t>. Cite details to CLARIFY and FORTIFY your </a:t>
            </a:r>
            <a:r>
              <a:rPr lang="en-US" sz="2200" b="1" dirty="0" smtClean="0">
                <a:solidFill>
                  <a:schemeClr val="tx1"/>
                </a:solidFill>
              </a:rPr>
              <a:t>observations.</a:t>
            </a:r>
            <a:endParaRPr lang="en-US" sz="2200" b="1" dirty="0">
              <a:solidFill>
                <a:schemeClr val="tx1"/>
              </a:solidFill>
            </a:endParaRPr>
          </a:p>
        </p:txBody>
      </p:sp>
      <p:pic>
        <p:nvPicPr>
          <p:cNvPr id="17" name="Picture 16" descr="ListenIcon.png"/>
          <p:cNvPicPr/>
          <p:nvPr/>
        </p:nvPicPr>
        <p:blipFill>
          <a:blip r:embed="rId8">
            <a:extLst>
              <a:ext uri="{28A0092B-C50C-407E-A947-70E740481C1C}">
                <a14:useLocalDpi xmlns:a14="http://schemas.microsoft.com/office/drawing/2010/main" val="0"/>
              </a:ext>
            </a:extLst>
          </a:blip>
          <a:srcRect/>
          <a:stretch>
            <a:fillRect/>
          </a:stretch>
        </p:blipFill>
        <p:spPr bwMode="auto">
          <a:xfrm>
            <a:off x="432330" y="2561443"/>
            <a:ext cx="1099051" cy="1139555"/>
          </a:xfrm>
          <a:prstGeom prst="rect">
            <a:avLst/>
          </a:prstGeom>
          <a:noFill/>
          <a:ln>
            <a:noFill/>
          </a:ln>
        </p:spPr>
      </p:pic>
      <p:grpSp>
        <p:nvGrpSpPr>
          <p:cNvPr id="19" name="Group 18"/>
          <p:cNvGrpSpPr/>
          <p:nvPr/>
        </p:nvGrpSpPr>
        <p:grpSpPr>
          <a:xfrm>
            <a:off x="5477159" y="2881157"/>
            <a:ext cx="6850858" cy="3151783"/>
            <a:chOff x="-626618" y="314244"/>
            <a:chExt cx="13672208" cy="5954408"/>
          </a:xfrm>
        </p:grpSpPr>
        <p:grpSp>
          <p:nvGrpSpPr>
            <p:cNvPr id="21" name="Group 20"/>
            <p:cNvGrpSpPr/>
            <p:nvPr/>
          </p:nvGrpSpPr>
          <p:grpSpPr>
            <a:xfrm>
              <a:off x="11515343" y="314244"/>
              <a:ext cx="1530247" cy="5372784"/>
              <a:chOff x="11570669" y="961009"/>
              <a:chExt cx="1352346" cy="4785623"/>
            </a:xfrm>
          </p:grpSpPr>
          <p:sp>
            <p:nvSpPr>
              <p:cNvPr id="30" name="TextBox 29"/>
              <p:cNvSpPr txBox="1"/>
              <p:nvPr/>
            </p:nvSpPr>
            <p:spPr>
              <a:xfrm>
                <a:off x="11570669" y="2968573"/>
                <a:ext cx="1112460" cy="790356"/>
              </a:xfrm>
              <a:prstGeom prst="rect">
                <a:avLst/>
              </a:prstGeom>
              <a:noFill/>
            </p:spPr>
            <p:txBody>
              <a:bodyPr wrap="square" rtlCol="0">
                <a:spAutoFit/>
              </a:bodyPr>
              <a:lstStyle/>
              <a:p>
                <a:r>
                  <a:rPr lang="en-US" sz="2400" b="1" dirty="0" smtClean="0"/>
                  <a:t>#2</a:t>
                </a:r>
                <a:endParaRPr lang="en-US" sz="2400" b="1" dirty="0"/>
              </a:p>
            </p:txBody>
          </p:sp>
          <p:sp>
            <p:nvSpPr>
              <p:cNvPr id="28" name="TextBox 27"/>
              <p:cNvSpPr txBox="1"/>
              <p:nvPr/>
            </p:nvSpPr>
            <p:spPr>
              <a:xfrm>
                <a:off x="11746957" y="961009"/>
                <a:ext cx="1176058" cy="790356"/>
              </a:xfrm>
              <a:prstGeom prst="rect">
                <a:avLst/>
              </a:prstGeom>
              <a:noFill/>
            </p:spPr>
            <p:txBody>
              <a:bodyPr wrap="square" rtlCol="0">
                <a:spAutoFit/>
              </a:bodyPr>
              <a:lstStyle/>
              <a:p>
                <a:r>
                  <a:rPr lang="en-US" sz="2400" b="1" dirty="0" smtClean="0"/>
                  <a:t>#1</a:t>
                </a:r>
                <a:endParaRPr lang="en-US" sz="2400" b="1" dirty="0"/>
              </a:p>
            </p:txBody>
          </p:sp>
          <p:sp>
            <p:nvSpPr>
              <p:cNvPr id="26" name="TextBox 25"/>
              <p:cNvSpPr txBox="1"/>
              <p:nvPr/>
            </p:nvSpPr>
            <p:spPr>
              <a:xfrm>
                <a:off x="11641608" y="4956276"/>
                <a:ext cx="1122921" cy="790356"/>
              </a:xfrm>
              <a:prstGeom prst="rect">
                <a:avLst/>
              </a:prstGeom>
              <a:noFill/>
            </p:spPr>
            <p:txBody>
              <a:bodyPr wrap="square" rtlCol="0">
                <a:spAutoFit/>
              </a:bodyPr>
              <a:lstStyle/>
              <a:p>
                <a:r>
                  <a:rPr lang="en-US" sz="2400" b="1" dirty="0" smtClean="0"/>
                  <a:t>#3</a:t>
                </a:r>
                <a:endParaRPr lang="en-US" sz="2400" b="1" dirty="0"/>
              </a:p>
            </p:txBody>
          </p:sp>
        </p:grpSp>
        <p:sp>
          <p:nvSpPr>
            <p:cNvPr id="22" name="TextBox 21"/>
            <p:cNvSpPr txBox="1"/>
            <p:nvPr/>
          </p:nvSpPr>
          <p:spPr>
            <a:xfrm>
              <a:off x="-626618" y="5396466"/>
              <a:ext cx="1069805" cy="872186"/>
            </a:xfrm>
            <a:prstGeom prst="rect">
              <a:avLst/>
            </a:prstGeom>
            <a:noFill/>
          </p:spPr>
          <p:txBody>
            <a:bodyPr wrap="square" rtlCol="0">
              <a:spAutoFit/>
            </a:bodyPr>
            <a:lstStyle/>
            <a:p>
              <a:r>
                <a:rPr lang="en-US" sz="2400" b="1" dirty="0" smtClean="0"/>
                <a:t>#4</a:t>
              </a:r>
              <a:endParaRPr lang="en-US" sz="2400" b="1" dirty="0"/>
            </a:p>
          </p:txBody>
        </p:sp>
      </p:gr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455" y="198706"/>
            <a:ext cx="1205521" cy="1112789"/>
          </a:xfrm>
          <a:prstGeom prst="rect">
            <a:avLst/>
          </a:prstGeom>
        </p:spPr>
      </p:pic>
    </p:spTree>
    <p:extLst>
      <p:ext uri="{BB962C8B-B14F-4D97-AF65-F5344CB8AC3E}">
        <p14:creationId xmlns:p14="http://schemas.microsoft.com/office/powerpoint/2010/main" val="78716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230" y="5161235"/>
            <a:ext cx="1879694" cy="1147134"/>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968" y="4081901"/>
            <a:ext cx="1851195" cy="1051576"/>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729" y="3134127"/>
            <a:ext cx="1920051" cy="920016"/>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90" y="3272912"/>
            <a:ext cx="3544323" cy="2669554"/>
          </a:xfrm>
          <a:prstGeom prst="rect">
            <a:avLst/>
          </a:prstGeom>
        </p:spPr>
      </p:pic>
      <p:sp>
        <p:nvSpPr>
          <p:cNvPr id="6" name="TextBox 5"/>
          <p:cNvSpPr txBox="1"/>
          <p:nvPr/>
        </p:nvSpPr>
        <p:spPr>
          <a:xfrm>
            <a:off x="1221028" y="368723"/>
            <a:ext cx="6454589" cy="553998"/>
          </a:xfrm>
          <a:prstGeom prst="rect">
            <a:avLst/>
          </a:prstGeom>
          <a:noFill/>
        </p:spPr>
        <p:txBody>
          <a:bodyPr wrap="square" rtlCol="0">
            <a:spAutoFit/>
          </a:bodyPr>
          <a:lstStyle/>
          <a:p>
            <a:r>
              <a:rPr lang="en-US" sz="3000" b="1" dirty="0" smtClean="0">
                <a:latin typeface="+mj-lt"/>
              </a:rPr>
              <a:t>DEBRIEF THE FISHBOWL MODEL</a:t>
            </a:r>
            <a:endParaRPr lang="en-US" sz="30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ysClr val="windowText" lastClr="000000"/>
                </a:solidFill>
              </a:rPr>
              <a:t>DEBRIEF THE FISHBOWL MODEL</a:t>
            </a:r>
            <a:endParaRPr lang="en-US" sz="2400" b="1" dirty="0">
              <a:solidFill>
                <a:sysClr val="windowText" lastClr="000000"/>
              </a:solidFill>
            </a:endParaRPr>
          </a:p>
        </p:txBody>
      </p:sp>
      <p:sp>
        <p:nvSpPr>
          <p:cNvPr id="13" name="TextBox 12"/>
          <p:cNvSpPr txBox="1"/>
          <p:nvPr/>
        </p:nvSpPr>
        <p:spPr>
          <a:xfrm>
            <a:off x="339278" y="1166070"/>
            <a:ext cx="5120712" cy="1785104"/>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u="sng" dirty="0" smtClean="0"/>
              <a:t>PROMPT</a:t>
            </a:r>
            <a:r>
              <a:rPr lang="en-US" sz="2200" b="1" u="sng" dirty="0"/>
              <a:t>: </a:t>
            </a:r>
          </a:p>
          <a:p>
            <a:pPr algn="ctr"/>
            <a:r>
              <a:rPr lang="en-US" sz="2200" b="1" dirty="0">
                <a:solidFill>
                  <a:schemeClr val="tx1"/>
                </a:solidFill>
              </a:rPr>
              <a:t>What do you notice? </a:t>
            </a:r>
          </a:p>
          <a:p>
            <a:pPr marL="0" lvl="1" algn="ctr"/>
            <a:r>
              <a:rPr lang="en-US" sz="2200" b="1" dirty="0">
                <a:solidFill>
                  <a:schemeClr val="tx1"/>
                </a:solidFill>
              </a:rPr>
              <a:t>Make connections across the texts. Cite details to CLARIFY and FORTIFY your observations.</a:t>
            </a:r>
          </a:p>
        </p:txBody>
      </p:sp>
      <p:grpSp>
        <p:nvGrpSpPr>
          <p:cNvPr id="19" name="Group 18"/>
          <p:cNvGrpSpPr/>
          <p:nvPr/>
        </p:nvGrpSpPr>
        <p:grpSpPr>
          <a:xfrm>
            <a:off x="193554" y="3082634"/>
            <a:ext cx="5499145" cy="2686513"/>
            <a:chOff x="-538957" y="166554"/>
            <a:chExt cx="13067458" cy="5826107"/>
          </a:xfrm>
        </p:grpSpPr>
        <p:grpSp>
          <p:nvGrpSpPr>
            <p:cNvPr id="21" name="Group 20"/>
            <p:cNvGrpSpPr/>
            <p:nvPr/>
          </p:nvGrpSpPr>
          <p:grpSpPr>
            <a:xfrm>
              <a:off x="11185896" y="166554"/>
              <a:ext cx="1342605" cy="5329714"/>
              <a:chOff x="11279527" y="829459"/>
              <a:chExt cx="1186519" cy="4747260"/>
            </a:xfrm>
          </p:grpSpPr>
          <p:sp>
            <p:nvSpPr>
              <p:cNvPr id="30" name="TextBox 29"/>
              <p:cNvSpPr txBox="1"/>
              <p:nvPr/>
            </p:nvSpPr>
            <p:spPr>
              <a:xfrm>
                <a:off x="11289989" y="2582334"/>
                <a:ext cx="1112460" cy="790356"/>
              </a:xfrm>
              <a:prstGeom prst="rect">
                <a:avLst/>
              </a:prstGeom>
              <a:noFill/>
            </p:spPr>
            <p:txBody>
              <a:bodyPr wrap="square" rtlCol="0">
                <a:spAutoFit/>
              </a:bodyPr>
              <a:lstStyle/>
              <a:p>
                <a:r>
                  <a:rPr lang="en-US" sz="2400" b="1" dirty="0" smtClean="0"/>
                  <a:t>#2</a:t>
                </a:r>
                <a:endParaRPr lang="en-US" sz="2400" b="1" dirty="0"/>
              </a:p>
            </p:txBody>
          </p:sp>
          <p:sp>
            <p:nvSpPr>
              <p:cNvPr id="28" name="TextBox 27"/>
              <p:cNvSpPr txBox="1"/>
              <p:nvPr/>
            </p:nvSpPr>
            <p:spPr>
              <a:xfrm>
                <a:off x="11289989" y="829459"/>
                <a:ext cx="1176057" cy="790356"/>
              </a:xfrm>
              <a:prstGeom prst="rect">
                <a:avLst/>
              </a:prstGeom>
              <a:noFill/>
            </p:spPr>
            <p:txBody>
              <a:bodyPr wrap="square" rtlCol="0">
                <a:spAutoFit/>
              </a:bodyPr>
              <a:lstStyle/>
              <a:p>
                <a:r>
                  <a:rPr lang="en-US" sz="2400" b="1" dirty="0" smtClean="0"/>
                  <a:t>#1</a:t>
                </a:r>
                <a:endParaRPr lang="en-US" sz="2400" b="1" dirty="0"/>
              </a:p>
            </p:txBody>
          </p:sp>
          <p:sp>
            <p:nvSpPr>
              <p:cNvPr id="26" name="TextBox 25"/>
              <p:cNvSpPr txBox="1"/>
              <p:nvPr/>
            </p:nvSpPr>
            <p:spPr>
              <a:xfrm>
                <a:off x="11279527" y="4786363"/>
                <a:ext cx="1122922" cy="790356"/>
              </a:xfrm>
              <a:prstGeom prst="rect">
                <a:avLst/>
              </a:prstGeom>
              <a:noFill/>
            </p:spPr>
            <p:txBody>
              <a:bodyPr wrap="square" rtlCol="0">
                <a:spAutoFit/>
              </a:bodyPr>
              <a:lstStyle/>
              <a:p>
                <a:r>
                  <a:rPr lang="en-US" sz="2400" b="1" dirty="0" smtClean="0"/>
                  <a:t>#3</a:t>
                </a:r>
                <a:endParaRPr lang="en-US" sz="2400" b="1" dirty="0"/>
              </a:p>
            </p:txBody>
          </p:sp>
        </p:grpSp>
        <p:sp>
          <p:nvSpPr>
            <p:cNvPr id="22" name="TextBox 21"/>
            <p:cNvSpPr txBox="1"/>
            <p:nvPr/>
          </p:nvSpPr>
          <p:spPr>
            <a:xfrm>
              <a:off x="-538957" y="4999877"/>
              <a:ext cx="1582613" cy="992784"/>
            </a:xfrm>
            <a:prstGeom prst="rect">
              <a:avLst/>
            </a:prstGeom>
            <a:noFill/>
          </p:spPr>
          <p:txBody>
            <a:bodyPr wrap="square" rtlCol="0">
              <a:spAutoFit/>
            </a:bodyPr>
            <a:lstStyle/>
            <a:p>
              <a:r>
                <a:rPr lang="en-US" sz="2400" b="1" dirty="0" smtClean="0"/>
                <a:t>#4</a:t>
              </a:r>
              <a:endParaRPr lang="en-US" sz="2400" b="1" dirty="0"/>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083" y="222055"/>
            <a:ext cx="917945" cy="847334"/>
          </a:xfrm>
          <a:prstGeom prst="rect">
            <a:avLst/>
          </a:prstGeom>
        </p:spPr>
      </p:pic>
      <p:grpSp>
        <p:nvGrpSpPr>
          <p:cNvPr id="32" name="Group 31"/>
          <p:cNvGrpSpPr/>
          <p:nvPr/>
        </p:nvGrpSpPr>
        <p:grpSpPr>
          <a:xfrm>
            <a:off x="5729332" y="2576919"/>
            <a:ext cx="1378408" cy="1389679"/>
            <a:chOff x="516018" y="4358576"/>
            <a:chExt cx="1972004" cy="1991110"/>
          </a:xfrm>
        </p:grpSpPr>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331" y="4358576"/>
              <a:ext cx="1847691" cy="1595536"/>
            </a:xfrm>
            <a:prstGeom prst="rect">
              <a:avLst/>
            </a:prstGeom>
          </p:spPr>
        </p:pic>
        <p:sp>
          <p:nvSpPr>
            <p:cNvPr id="34" name="TextBox 33"/>
            <p:cNvSpPr txBox="1"/>
            <p:nvPr/>
          </p:nvSpPr>
          <p:spPr>
            <a:xfrm>
              <a:off x="516018" y="5980354"/>
              <a:ext cx="1560043" cy="369332"/>
            </a:xfrm>
            <a:prstGeom prst="rect">
              <a:avLst/>
            </a:prstGeom>
            <a:noFill/>
          </p:spPr>
          <p:txBody>
            <a:bodyPr wrap="none" rtlCol="0">
              <a:spAutoFit/>
            </a:bodyPr>
            <a:lstStyle/>
            <a:p>
              <a:r>
                <a:rPr lang="en-US" b="1" dirty="0" smtClean="0"/>
                <a:t>TURN &amp; TALK</a:t>
              </a:r>
              <a:endParaRPr lang="en-US" b="1" dirty="0"/>
            </a:p>
          </p:txBody>
        </p:sp>
      </p:gr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3975" y="304350"/>
            <a:ext cx="4484341" cy="5833672"/>
          </a:xfrm>
          <a:prstGeom prst="rect">
            <a:avLst/>
          </a:prstGeom>
        </p:spPr>
      </p:pic>
    </p:spTree>
    <p:extLst>
      <p:ext uri="{BB962C8B-B14F-4D97-AF65-F5344CB8AC3E}">
        <p14:creationId xmlns:p14="http://schemas.microsoft.com/office/powerpoint/2010/main" val="122890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You and your partner will think about the ideas you discussed during your Constructive Conversation </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You must agree on the four strongest ideas</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Each of you will write the same four ideas on your copy of the Graphic Organizer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smtClean="0">
                <a:latin typeface="+mn-lt"/>
              </a:rPr>
              <a:t>For example</a:t>
            </a:r>
            <a:r>
              <a:rPr lang="is-IS" sz="2000" dirty="0" smtClean="0">
                <a:latin typeface="+mn-lt"/>
              </a:rPr>
              <a:t>…</a:t>
            </a:r>
            <a:endParaRPr lang="en-US" sz="2000" dirty="0">
              <a:latin typeface="+mn-lt"/>
            </a:endParaRPr>
          </a:p>
        </p:txBody>
      </p:sp>
      <p:sp>
        <p:nvSpPr>
          <p:cNvPr id="4" name="Rectangle 3"/>
          <p:cNvSpPr/>
          <p:nvPr/>
        </p:nvSpPr>
        <p:spPr>
          <a:xfrm>
            <a:off x="4273919" y="477281"/>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1300" y="0"/>
            <a:ext cx="4457700" cy="369332"/>
          </a:xfrm>
          <a:prstGeom prst="rect">
            <a:avLst/>
          </a:prstGeom>
          <a:noFill/>
        </p:spPr>
        <p:txBody>
          <a:bodyPr wrap="square" rtlCol="0">
            <a:spAutoFit/>
          </a:bodyPr>
          <a:lstStyle/>
          <a:p>
            <a:r>
              <a:rPr lang="en-US" b="1" dirty="0" smtClean="0"/>
              <a:t>Visual Texts &amp; Infographic – Trail of Tears</a:t>
            </a:r>
            <a:endParaRPr lang="en-US" b="1" dirty="0"/>
          </a:p>
        </p:txBody>
      </p:sp>
      <p:sp>
        <p:nvSpPr>
          <p:cNvPr id="10" name="TextBox 9"/>
          <p:cNvSpPr txBox="1">
            <a:spLocks noChangeArrowheads="1"/>
          </p:cNvSpPr>
          <p:nvPr/>
        </p:nvSpPr>
        <p:spPr bwMode="auto">
          <a:xfrm>
            <a:off x="4607447" y="956251"/>
            <a:ext cx="31913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dirty="0">
                <a:solidFill>
                  <a:schemeClr val="accent2">
                    <a:lumMod val="50000"/>
                  </a:schemeClr>
                </a:solidFill>
                <a:latin typeface="+mn-lt"/>
              </a:rPr>
              <a:t>t</a:t>
            </a:r>
            <a:r>
              <a:rPr lang="en-US" sz="1400" b="1" dirty="0" smtClean="0">
                <a:solidFill>
                  <a:schemeClr val="accent2">
                    <a:lumMod val="50000"/>
                  </a:schemeClr>
                </a:solidFill>
                <a:latin typeface="+mn-lt"/>
              </a:rPr>
              <a:t>hey had to walk through different states.</a:t>
            </a:r>
            <a:endParaRPr lang="en-US" sz="1400" b="1" dirty="0">
              <a:solidFill>
                <a:schemeClr val="accent2">
                  <a:lumMod val="50000"/>
                </a:schemeClr>
              </a:solidFill>
              <a:latin typeface="+mn-lt"/>
            </a:endParaRPr>
          </a:p>
        </p:txBody>
      </p:sp>
    </p:spTree>
    <p:extLst>
      <p:ext uri="{BB962C8B-B14F-4D97-AF65-F5344CB8AC3E}">
        <p14:creationId xmlns:p14="http://schemas.microsoft.com/office/powerpoint/2010/main" val="177158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a:latin typeface="+mn-lt"/>
              </a:rPr>
              <a:t>What do the four ideas you selected make you think?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r>
              <a:rPr lang="en-US" sz="2000" dirty="0" smtClean="0">
                <a:latin typeface="+mn-lt"/>
              </a:rPr>
              <a:t>:</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4" name="Rectangle 3"/>
          <p:cNvSpPr/>
          <p:nvPr/>
        </p:nvSpPr>
        <p:spPr>
          <a:xfrm>
            <a:off x="4300181" y="3780431"/>
            <a:ext cx="3821373" cy="84616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13529" y="3911123"/>
            <a:ext cx="2808025" cy="584775"/>
          </a:xfrm>
          <a:prstGeom prst="rect">
            <a:avLst/>
          </a:prstGeom>
        </p:spPr>
        <p:txBody>
          <a:bodyPr wrap="square">
            <a:spAutoFit/>
          </a:bodyPr>
          <a:lstStyle/>
          <a:p>
            <a:r>
              <a:rPr lang="en-US" sz="1600" b="1" dirty="0" smtClean="0">
                <a:solidFill>
                  <a:schemeClr val="accent2">
                    <a:lumMod val="50000"/>
                  </a:schemeClr>
                </a:solidFill>
              </a:rPr>
              <a:t>the Native Americans were treated poorly.</a:t>
            </a:r>
            <a:endParaRPr lang="en-US" sz="1600" b="1" dirty="0">
              <a:solidFill>
                <a:schemeClr val="accent2">
                  <a:lumMod val="50000"/>
                </a:schemeClr>
              </a:solidFill>
            </a:endParaRPr>
          </a:p>
        </p:txBody>
      </p:sp>
      <p:sp>
        <p:nvSpPr>
          <p:cNvPr id="5" name="Rectangle 4"/>
          <p:cNvSpPr/>
          <p:nvPr/>
        </p:nvSpPr>
        <p:spPr>
          <a:xfrm>
            <a:off x="6545072" y="0"/>
            <a:ext cx="4063933" cy="369332"/>
          </a:xfrm>
          <a:prstGeom prst="rect">
            <a:avLst/>
          </a:prstGeom>
        </p:spPr>
        <p:txBody>
          <a:bodyPr wrap="none">
            <a:spAutoFit/>
          </a:bodyPr>
          <a:lstStyle/>
          <a:p>
            <a:r>
              <a:rPr lang="en-US" b="1" dirty="0"/>
              <a:t>Visual Texts &amp; Infographic – </a:t>
            </a:r>
            <a:r>
              <a:rPr lang="en-US" b="1" dirty="0" smtClean="0"/>
              <a:t>Trail of Tears</a:t>
            </a:r>
            <a:endParaRPr lang="en-US" b="1" dirty="0"/>
          </a:p>
        </p:txBody>
      </p:sp>
      <p:sp>
        <p:nvSpPr>
          <p:cNvPr id="11" name="TextBox 10"/>
          <p:cNvSpPr txBox="1">
            <a:spLocks noChangeArrowheads="1"/>
          </p:cNvSpPr>
          <p:nvPr/>
        </p:nvSpPr>
        <p:spPr bwMode="auto">
          <a:xfrm>
            <a:off x="4607447" y="956251"/>
            <a:ext cx="31913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dirty="0">
                <a:solidFill>
                  <a:schemeClr val="accent2">
                    <a:lumMod val="50000"/>
                  </a:schemeClr>
                </a:solidFill>
                <a:latin typeface="+mn-lt"/>
              </a:rPr>
              <a:t>t</a:t>
            </a:r>
            <a:r>
              <a:rPr lang="en-US" sz="1400" b="1" dirty="0" smtClean="0">
                <a:solidFill>
                  <a:schemeClr val="accent2">
                    <a:lumMod val="50000"/>
                  </a:schemeClr>
                </a:solidFill>
                <a:latin typeface="+mn-lt"/>
              </a:rPr>
              <a:t>hey had to walk through different states.</a:t>
            </a:r>
            <a:endParaRPr lang="en-US" sz="1400" b="1" dirty="0">
              <a:solidFill>
                <a:schemeClr val="accent2">
                  <a:lumMod val="50000"/>
                </a:schemeClr>
              </a:solidFill>
              <a:latin typeface="+mn-lt"/>
            </a:endParaRPr>
          </a:p>
        </p:txBody>
      </p:sp>
    </p:spTree>
    <p:extLst>
      <p:ext uri="{BB962C8B-B14F-4D97-AF65-F5344CB8AC3E}">
        <p14:creationId xmlns:p14="http://schemas.microsoft.com/office/powerpoint/2010/main" val="57197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Return to the texts and find evidence that supports each idea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a:t>
            </a:r>
            <a:r>
              <a:rPr lang="en-US" sz="2000" dirty="0" smtClean="0">
                <a:latin typeface="+mn-lt"/>
              </a:rPr>
              <a:t>the evidence and provide an explanation</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88573" y="478764"/>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94272" y="-19778"/>
            <a:ext cx="4063933" cy="369332"/>
          </a:xfrm>
          <a:prstGeom prst="rect">
            <a:avLst/>
          </a:prstGeom>
        </p:spPr>
        <p:txBody>
          <a:bodyPr wrap="none">
            <a:spAutoFit/>
          </a:bodyPr>
          <a:lstStyle/>
          <a:p>
            <a:r>
              <a:rPr lang="en-US" b="1" dirty="0"/>
              <a:t>Visual Texts &amp; Infographic </a:t>
            </a:r>
            <a:r>
              <a:rPr lang="en-US" b="1" dirty="0" smtClean="0"/>
              <a:t>– Trail of Tears</a:t>
            </a:r>
            <a:endParaRPr lang="en-US" b="1" dirty="0"/>
          </a:p>
        </p:txBody>
      </p:sp>
      <p:sp>
        <p:nvSpPr>
          <p:cNvPr id="12" name="Rectangle 11"/>
          <p:cNvSpPr/>
          <p:nvPr/>
        </p:nvSpPr>
        <p:spPr>
          <a:xfrm>
            <a:off x="5289011" y="3968289"/>
            <a:ext cx="2808025" cy="584775"/>
          </a:xfrm>
          <a:prstGeom prst="rect">
            <a:avLst/>
          </a:prstGeom>
        </p:spPr>
        <p:txBody>
          <a:bodyPr wrap="square">
            <a:spAutoFit/>
          </a:bodyPr>
          <a:lstStyle/>
          <a:p>
            <a:r>
              <a:rPr lang="en-US" sz="1600" b="1" dirty="0" smtClean="0">
                <a:solidFill>
                  <a:schemeClr val="accent2">
                    <a:lumMod val="50000"/>
                  </a:schemeClr>
                </a:solidFill>
              </a:rPr>
              <a:t>the Native Americans were treated poorly.</a:t>
            </a:r>
            <a:endParaRPr lang="en-US" sz="1600" b="1" dirty="0">
              <a:solidFill>
                <a:schemeClr val="accent2">
                  <a:lumMod val="50000"/>
                </a:schemeClr>
              </a:solidFill>
            </a:endParaRPr>
          </a:p>
        </p:txBody>
      </p:sp>
      <p:sp>
        <p:nvSpPr>
          <p:cNvPr id="16" name="TextBox 15"/>
          <p:cNvSpPr txBox="1">
            <a:spLocks noChangeArrowheads="1"/>
          </p:cNvSpPr>
          <p:nvPr/>
        </p:nvSpPr>
        <p:spPr bwMode="auto">
          <a:xfrm>
            <a:off x="4615218" y="966920"/>
            <a:ext cx="319130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600" b="1" dirty="0">
                <a:solidFill>
                  <a:schemeClr val="accent2">
                    <a:lumMod val="50000"/>
                  </a:schemeClr>
                </a:solidFill>
                <a:latin typeface="+mn-lt"/>
              </a:rPr>
              <a:t>t</a:t>
            </a:r>
            <a:r>
              <a:rPr lang="en-US" sz="1600" b="1" dirty="0" smtClean="0">
                <a:solidFill>
                  <a:schemeClr val="accent2">
                    <a:lumMod val="50000"/>
                  </a:schemeClr>
                </a:solidFill>
                <a:latin typeface="+mn-lt"/>
              </a:rPr>
              <a:t>hey had to walk </a:t>
            </a:r>
            <a:r>
              <a:rPr lang="en-US" sz="1600" b="1" dirty="0" smtClean="0">
                <a:solidFill>
                  <a:schemeClr val="accent2">
                    <a:lumMod val="50000"/>
                  </a:schemeClr>
                </a:solidFill>
                <a:latin typeface="+mn-lt"/>
              </a:rPr>
              <a:t>through different states </a:t>
            </a:r>
            <a:r>
              <a:rPr lang="en-US" sz="1600" b="1" dirty="0" smtClean="0">
                <a:solidFill>
                  <a:schemeClr val="accent2">
                    <a:lumMod val="50000"/>
                  </a:schemeClr>
                </a:solidFill>
                <a:latin typeface="+mn-lt"/>
              </a:rPr>
              <a:t>.</a:t>
            </a:r>
            <a:endParaRPr lang="en-US" sz="1600" b="1" dirty="0">
              <a:solidFill>
                <a:schemeClr val="accent2">
                  <a:lumMod val="50000"/>
                </a:schemeClr>
              </a:solidFill>
              <a:latin typeface="+mn-lt"/>
            </a:endParaRPr>
          </a:p>
        </p:txBody>
      </p:sp>
      <p:sp>
        <p:nvSpPr>
          <p:cNvPr id="17" name="TextBox 16"/>
          <p:cNvSpPr txBox="1">
            <a:spLocks noChangeArrowheads="1"/>
          </p:cNvSpPr>
          <p:nvPr/>
        </p:nvSpPr>
        <p:spPr bwMode="auto">
          <a:xfrm>
            <a:off x="8121553" y="761552"/>
            <a:ext cx="382914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lvl="3" eaLnBrk="1" hangingPunct="1"/>
            <a:r>
              <a:rPr lang="en-US" sz="1200" b="1" dirty="0" smtClean="0">
                <a:solidFill>
                  <a:schemeClr val="accent2">
                    <a:lumMod val="50000"/>
                  </a:schemeClr>
                </a:solidFill>
                <a:latin typeface="Century Gothic" charset="0"/>
                <a:ea typeface="Century Gothic" charset="0"/>
                <a:cs typeface="Century Gothic" charset="0"/>
              </a:rPr>
              <a:t>    They walked through different states. Visual texts 3 &amp; 4 show the trail</a:t>
            </a:r>
            <a:endParaRPr lang="en-US" sz="1200" b="1" dirty="0">
              <a:solidFill>
                <a:schemeClr val="accent2">
                  <a:lumMod val="50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3656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585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How does the evidence modify your thinking? What do you think now?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a:t>
            </a:r>
            <a:r>
              <a:rPr lang="en-US" sz="2000" dirty="0" smtClean="0">
                <a:latin typeface="+mn-lt"/>
              </a:rPr>
              <a:t>now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95292" y="3780431"/>
            <a:ext cx="3821373" cy="82643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78600" y="-13015"/>
            <a:ext cx="4457700" cy="369332"/>
          </a:xfrm>
          <a:prstGeom prst="rect">
            <a:avLst/>
          </a:prstGeom>
          <a:noFill/>
        </p:spPr>
        <p:txBody>
          <a:bodyPr wrap="square" rtlCol="0">
            <a:spAutoFit/>
          </a:bodyPr>
          <a:lstStyle/>
          <a:p>
            <a:r>
              <a:rPr lang="en-US" b="1" dirty="0"/>
              <a:t>Visual Texts &amp; Infographic – </a:t>
            </a:r>
            <a:r>
              <a:rPr lang="en-US" b="1" dirty="0" smtClean="0"/>
              <a:t>Trail of Tears</a:t>
            </a:r>
            <a:endParaRPr lang="en-US" b="1" dirty="0"/>
          </a:p>
        </p:txBody>
      </p:sp>
      <p:sp>
        <p:nvSpPr>
          <p:cNvPr id="18" name="Rectangle 17"/>
          <p:cNvSpPr/>
          <p:nvPr/>
        </p:nvSpPr>
        <p:spPr>
          <a:xfrm>
            <a:off x="5485338" y="4022086"/>
            <a:ext cx="2808025" cy="584775"/>
          </a:xfrm>
          <a:prstGeom prst="rect">
            <a:avLst/>
          </a:prstGeom>
        </p:spPr>
        <p:txBody>
          <a:bodyPr wrap="square">
            <a:spAutoFit/>
          </a:bodyPr>
          <a:lstStyle/>
          <a:p>
            <a:r>
              <a:rPr lang="en-US" sz="1600" b="1" dirty="0" smtClean="0">
                <a:solidFill>
                  <a:schemeClr val="accent2">
                    <a:lumMod val="50000"/>
                  </a:schemeClr>
                </a:solidFill>
              </a:rPr>
              <a:t>the Native Americans were treated poorly.</a:t>
            </a:r>
            <a:endParaRPr lang="en-US" sz="1600" b="1" dirty="0">
              <a:solidFill>
                <a:schemeClr val="accent2">
                  <a:lumMod val="50000"/>
                </a:schemeClr>
              </a:solidFill>
            </a:endParaRPr>
          </a:p>
        </p:txBody>
      </p:sp>
      <p:sp>
        <p:nvSpPr>
          <p:cNvPr id="16" name="TextBox 15"/>
          <p:cNvSpPr txBox="1">
            <a:spLocks noChangeArrowheads="1"/>
          </p:cNvSpPr>
          <p:nvPr/>
        </p:nvSpPr>
        <p:spPr bwMode="auto">
          <a:xfrm>
            <a:off x="4607447" y="956251"/>
            <a:ext cx="31913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dirty="0">
                <a:solidFill>
                  <a:schemeClr val="accent2">
                    <a:lumMod val="50000"/>
                  </a:schemeClr>
                </a:solidFill>
                <a:latin typeface="+mn-lt"/>
              </a:rPr>
              <a:t>t</a:t>
            </a:r>
            <a:r>
              <a:rPr lang="en-US" sz="1400" b="1" dirty="0" smtClean="0">
                <a:solidFill>
                  <a:schemeClr val="accent2">
                    <a:lumMod val="50000"/>
                  </a:schemeClr>
                </a:solidFill>
                <a:latin typeface="+mn-lt"/>
              </a:rPr>
              <a:t>hey had to walk through different states.</a:t>
            </a:r>
            <a:endParaRPr lang="en-US" sz="1400" b="1" dirty="0">
              <a:solidFill>
                <a:schemeClr val="accent2">
                  <a:lumMod val="50000"/>
                </a:schemeClr>
              </a:solidFill>
              <a:latin typeface="+mn-lt"/>
            </a:endParaRPr>
          </a:p>
        </p:txBody>
      </p:sp>
      <p:sp>
        <p:nvSpPr>
          <p:cNvPr id="20" name="TextBox 19"/>
          <p:cNvSpPr txBox="1">
            <a:spLocks noChangeArrowheads="1"/>
          </p:cNvSpPr>
          <p:nvPr/>
        </p:nvSpPr>
        <p:spPr bwMode="auto">
          <a:xfrm>
            <a:off x="8121553" y="761552"/>
            <a:ext cx="382914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lvl="3" eaLnBrk="1" hangingPunct="1"/>
            <a:r>
              <a:rPr lang="en-US" sz="1200" b="1" dirty="0" smtClean="0">
                <a:solidFill>
                  <a:schemeClr val="accent2">
                    <a:lumMod val="50000"/>
                  </a:schemeClr>
                </a:solidFill>
                <a:latin typeface="Century Gothic" charset="0"/>
                <a:ea typeface="Century Gothic" charset="0"/>
                <a:cs typeface="Century Gothic" charset="0"/>
              </a:rPr>
              <a:t>    They walked through different states. Visual texts 3 &amp; 4 show the trail</a:t>
            </a:r>
            <a:endParaRPr lang="en-US" sz="1200" b="1" dirty="0">
              <a:solidFill>
                <a:schemeClr val="accent2">
                  <a:lumMod val="50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39916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0"/>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90149" y="1231278"/>
            <a:ext cx="3557638"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Based on the evidence from the visual texts, what can you conclude?</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Based on the evidence from the visual texts, we can conclude that</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00181" y="4614452"/>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4405485" y="4939314"/>
            <a:ext cx="595316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2000" b="1" dirty="0">
                <a:solidFill>
                  <a:schemeClr val="accent2">
                    <a:lumMod val="50000"/>
                  </a:schemeClr>
                </a:solidFill>
                <a:latin typeface="+mn-lt"/>
              </a:rPr>
              <a:t>t</a:t>
            </a:r>
            <a:r>
              <a:rPr lang="en-US" sz="2000" b="1" dirty="0" smtClean="0">
                <a:solidFill>
                  <a:schemeClr val="accent2">
                    <a:lumMod val="50000"/>
                  </a:schemeClr>
                </a:solidFill>
                <a:latin typeface="+mn-lt"/>
              </a:rPr>
              <a:t>he Native Americans suffered during this time. </a:t>
            </a:r>
            <a:endParaRPr lang="en-US" sz="2000" b="1" dirty="0">
              <a:solidFill>
                <a:schemeClr val="accent2">
                  <a:lumMod val="50000"/>
                </a:schemeClr>
              </a:solidFill>
              <a:latin typeface="+mn-lt"/>
            </a:endParaRPr>
          </a:p>
        </p:txBody>
      </p:sp>
      <p:sp>
        <p:nvSpPr>
          <p:cNvPr id="16" name="TextBox 15"/>
          <p:cNvSpPr txBox="1"/>
          <p:nvPr/>
        </p:nvSpPr>
        <p:spPr>
          <a:xfrm>
            <a:off x="6591300" y="0"/>
            <a:ext cx="4457700" cy="369332"/>
          </a:xfrm>
          <a:prstGeom prst="rect">
            <a:avLst/>
          </a:prstGeom>
          <a:noFill/>
        </p:spPr>
        <p:txBody>
          <a:bodyPr wrap="square" rtlCol="0">
            <a:spAutoFit/>
          </a:bodyPr>
          <a:lstStyle/>
          <a:p>
            <a:r>
              <a:rPr lang="en-US" b="1" dirty="0"/>
              <a:t>Visual Texts &amp; Infographic – </a:t>
            </a:r>
            <a:r>
              <a:rPr lang="en-US" b="1" dirty="0" smtClean="0"/>
              <a:t>Trail of Tears</a:t>
            </a:r>
            <a:endParaRPr lang="en-US" b="1" dirty="0"/>
          </a:p>
        </p:txBody>
      </p:sp>
      <p:sp>
        <p:nvSpPr>
          <p:cNvPr id="18" name="Rectangle 17"/>
          <p:cNvSpPr/>
          <p:nvPr/>
        </p:nvSpPr>
        <p:spPr>
          <a:xfrm>
            <a:off x="5485338" y="4022086"/>
            <a:ext cx="2808025" cy="584775"/>
          </a:xfrm>
          <a:prstGeom prst="rect">
            <a:avLst/>
          </a:prstGeom>
        </p:spPr>
        <p:txBody>
          <a:bodyPr wrap="square">
            <a:spAutoFit/>
          </a:bodyPr>
          <a:lstStyle/>
          <a:p>
            <a:r>
              <a:rPr lang="en-US" sz="1600" b="1" dirty="0" smtClean="0">
                <a:solidFill>
                  <a:schemeClr val="accent2">
                    <a:lumMod val="50000"/>
                  </a:schemeClr>
                </a:solidFill>
              </a:rPr>
              <a:t>the Native Americans were treated poorly.</a:t>
            </a:r>
            <a:endParaRPr lang="en-US" sz="1600" b="1" dirty="0">
              <a:solidFill>
                <a:schemeClr val="accent2">
                  <a:lumMod val="50000"/>
                </a:schemeClr>
              </a:solidFill>
            </a:endParaRPr>
          </a:p>
        </p:txBody>
      </p:sp>
      <p:sp>
        <p:nvSpPr>
          <p:cNvPr id="20" name="TextBox 19"/>
          <p:cNvSpPr txBox="1">
            <a:spLocks noChangeArrowheads="1"/>
          </p:cNvSpPr>
          <p:nvPr/>
        </p:nvSpPr>
        <p:spPr bwMode="auto">
          <a:xfrm>
            <a:off x="8121553" y="761552"/>
            <a:ext cx="382914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lvl="3" eaLnBrk="1" hangingPunct="1"/>
            <a:r>
              <a:rPr lang="en-US" sz="1200" b="1" dirty="0" smtClean="0">
                <a:solidFill>
                  <a:schemeClr val="accent2">
                    <a:lumMod val="50000"/>
                  </a:schemeClr>
                </a:solidFill>
                <a:latin typeface="Century Gothic" charset="0"/>
                <a:ea typeface="Century Gothic" charset="0"/>
                <a:cs typeface="Century Gothic" charset="0"/>
              </a:rPr>
              <a:t>    They walked through different states. Visual texts 3 &amp; 4 show the trail</a:t>
            </a:r>
            <a:endParaRPr lang="en-US" sz="1200" b="1" dirty="0">
              <a:solidFill>
                <a:schemeClr val="accent2">
                  <a:lumMod val="50000"/>
                </a:schemeClr>
              </a:solidFill>
              <a:latin typeface="Century Gothic" charset="0"/>
              <a:ea typeface="Century Gothic" charset="0"/>
              <a:cs typeface="Century Gothic" charset="0"/>
            </a:endParaRPr>
          </a:p>
        </p:txBody>
      </p:sp>
      <p:sp>
        <p:nvSpPr>
          <p:cNvPr id="21" name="TextBox 20"/>
          <p:cNvSpPr txBox="1">
            <a:spLocks noChangeArrowheads="1"/>
          </p:cNvSpPr>
          <p:nvPr/>
        </p:nvSpPr>
        <p:spPr bwMode="auto">
          <a:xfrm>
            <a:off x="4607447" y="956251"/>
            <a:ext cx="31913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dirty="0">
                <a:solidFill>
                  <a:schemeClr val="accent2">
                    <a:lumMod val="50000"/>
                  </a:schemeClr>
                </a:solidFill>
                <a:latin typeface="+mn-lt"/>
              </a:rPr>
              <a:t>t</a:t>
            </a:r>
            <a:r>
              <a:rPr lang="en-US" sz="1400" b="1" dirty="0" smtClean="0">
                <a:solidFill>
                  <a:schemeClr val="accent2">
                    <a:lumMod val="50000"/>
                  </a:schemeClr>
                </a:solidFill>
                <a:latin typeface="+mn-lt"/>
              </a:rPr>
              <a:t>hey had to walk through different states.</a:t>
            </a:r>
            <a:endParaRPr lang="en-US" sz="1400" b="1" dirty="0">
              <a:solidFill>
                <a:schemeClr val="accent2">
                  <a:lumMod val="50000"/>
                </a:schemeClr>
              </a:solidFill>
              <a:latin typeface="+mn-lt"/>
            </a:endParaRPr>
          </a:p>
        </p:txBody>
      </p:sp>
    </p:spTree>
    <p:extLst>
      <p:ext uri="{BB962C8B-B14F-4D97-AF65-F5344CB8AC3E}">
        <p14:creationId xmlns:p14="http://schemas.microsoft.com/office/powerpoint/2010/main" val="3689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398463"/>
            <a:ext cx="10058400" cy="1095375"/>
          </a:xfrm>
        </p:spPr>
        <p:txBody>
          <a:bodyPr>
            <a:normAutofit fontScale="90000"/>
          </a:bodyPr>
          <a:lstStyle/>
          <a:p>
            <a:r>
              <a:rPr lang="en-US" sz="4000" b="1" dirty="0" smtClean="0">
                <a:ea typeface="Calibri" charset="0"/>
                <a:cs typeface="Calibri" charset="0"/>
              </a:rPr>
              <a:t>What information might you include in an infographic about the Constructive Conversation Skills?</a:t>
            </a:r>
            <a:endParaRPr lang="en-US" sz="4000" b="1" dirty="0"/>
          </a:p>
        </p:txBody>
      </p:sp>
      <p:pic>
        <p:nvPicPr>
          <p:cNvPr id="11" name="Content Placeholder 10" descr="Screen Shot 2016-03-16 at 2.54.01 PM.png"/>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1963738"/>
            <a:ext cx="3148013" cy="4130675"/>
          </a:xfrm>
          <a:prstGeom prst="rect">
            <a:avLst/>
          </a:prstGeom>
          <a:ln w="1270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37" y="3984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4235757" cy="461665"/>
          </a:xfrm>
          <a:prstGeom prst="rect">
            <a:avLst/>
          </a:prstGeom>
          <a:noFill/>
        </p:spPr>
        <p:txBody>
          <a:bodyPr wrap="square" rtlCol="0">
            <a:spAutoFit/>
          </a:bodyPr>
          <a:lstStyle/>
          <a:p>
            <a:r>
              <a:rPr lang="en-US" sz="2400" b="1" smtClean="0">
                <a:solidFill>
                  <a:schemeClr val="bg1"/>
                </a:solidFill>
              </a:rPr>
              <a:t>REVIEW PRIOR KNOWLEDGE</a:t>
            </a:r>
            <a:endParaRPr lang="en-US" sz="2400" b="1" dirty="0">
              <a:solidFill>
                <a:schemeClr val="bg1"/>
              </a:solidFill>
            </a:endParaRPr>
          </a:p>
        </p:txBody>
      </p:sp>
      <p:grpSp>
        <p:nvGrpSpPr>
          <p:cNvPr id="8" name="Group 7"/>
          <p:cNvGrpSpPr/>
          <p:nvPr/>
        </p:nvGrpSpPr>
        <p:grpSpPr>
          <a:xfrm>
            <a:off x="4990256" y="2999541"/>
            <a:ext cx="1847691" cy="2058925"/>
            <a:chOff x="587828" y="4231661"/>
            <a:chExt cx="1847691" cy="2058925"/>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322" y="1963667"/>
            <a:ext cx="4130114" cy="4130114"/>
          </a:xfrm>
          <a:prstGeom prst="rect">
            <a:avLst/>
          </a:prstGeom>
        </p:spPr>
      </p:pic>
    </p:spTree>
    <p:extLst>
      <p:ext uri="{BB962C8B-B14F-4D97-AF65-F5344CB8AC3E}">
        <p14:creationId xmlns:p14="http://schemas.microsoft.com/office/powerpoint/2010/main" val="99380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112469"/>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81904" y="1428585"/>
            <a:ext cx="3557638"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What questions do you have?</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A question we now have is</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16671" y="5361781"/>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a:spLocks noChangeArrowheads="1"/>
          </p:cNvSpPr>
          <p:nvPr/>
        </p:nvSpPr>
        <p:spPr bwMode="auto">
          <a:xfrm>
            <a:off x="4462450" y="5688765"/>
            <a:ext cx="66881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2000" b="1" dirty="0" smtClean="0">
                <a:solidFill>
                  <a:schemeClr val="accent2">
                    <a:lumMod val="50000"/>
                  </a:schemeClr>
                </a:solidFill>
                <a:latin typeface="+mn-lt"/>
              </a:rPr>
              <a:t>Who stood up for the Native Americans?</a:t>
            </a:r>
            <a:endParaRPr lang="en-US" sz="2000" b="1" dirty="0">
              <a:solidFill>
                <a:schemeClr val="accent2">
                  <a:lumMod val="50000"/>
                </a:schemeClr>
              </a:solidFill>
              <a:latin typeface="+mn-lt"/>
            </a:endParaRPr>
          </a:p>
        </p:txBody>
      </p:sp>
      <p:sp>
        <p:nvSpPr>
          <p:cNvPr id="17" name="TextBox 16"/>
          <p:cNvSpPr txBox="1"/>
          <p:nvPr/>
        </p:nvSpPr>
        <p:spPr>
          <a:xfrm>
            <a:off x="6591300" y="0"/>
            <a:ext cx="4457700" cy="369332"/>
          </a:xfrm>
          <a:prstGeom prst="rect">
            <a:avLst/>
          </a:prstGeom>
          <a:noFill/>
        </p:spPr>
        <p:txBody>
          <a:bodyPr wrap="square" rtlCol="0">
            <a:spAutoFit/>
          </a:bodyPr>
          <a:lstStyle/>
          <a:p>
            <a:r>
              <a:rPr lang="en-US" b="1" dirty="0"/>
              <a:t>Visual Texts &amp; Infographic – </a:t>
            </a:r>
            <a:r>
              <a:rPr lang="en-US" b="1" dirty="0" smtClean="0"/>
              <a:t>Trail of Tears</a:t>
            </a:r>
            <a:endParaRPr lang="en-US" b="1" dirty="0"/>
          </a:p>
        </p:txBody>
      </p:sp>
      <p:sp>
        <p:nvSpPr>
          <p:cNvPr id="18" name="TextBox 17"/>
          <p:cNvSpPr txBox="1">
            <a:spLocks noChangeArrowheads="1"/>
          </p:cNvSpPr>
          <p:nvPr/>
        </p:nvSpPr>
        <p:spPr bwMode="auto">
          <a:xfrm>
            <a:off x="4607447" y="956251"/>
            <a:ext cx="31913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dirty="0">
                <a:solidFill>
                  <a:schemeClr val="accent2">
                    <a:lumMod val="50000"/>
                  </a:schemeClr>
                </a:solidFill>
                <a:latin typeface="+mn-lt"/>
              </a:rPr>
              <a:t>t</a:t>
            </a:r>
            <a:r>
              <a:rPr lang="en-US" sz="1400" b="1" dirty="0" smtClean="0">
                <a:solidFill>
                  <a:schemeClr val="accent2">
                    <a:lumMod val="50000"/>
                  </a:schemeClr>
                </a:solidFill>
                <a:latin typeface="+mn-lt"/>
              </a:rPr>
              <a:t>hey had to walk through different states.</a:t>
            </a:r>
            <a:endParaRPr lang="en-US" sz="1400" b="1" dirty="0">
              <a:solidFill>
                <a:schemeClr val="accent2">
                  <a:lumMod val="50000"/>
                </a:schemeClr>
              </a:solidFill>
              <a:latin typeface="+mn-lt"/>
            </a:endParaRPr>
          </a:p>
        </p:txBody>
      </p:sp>
      <p:sp>
        <p:nvSpPr>
          <p:cNvPr id="19" name="TextBox 18"/>
          <p:cNvSpPr txBox="1">
            <a:spLocks noChangeArrowheads="1"/>
          </p:cNvSpPr>
          <p:nvPr/>
        </p:nvSpPr>
        <p:spPr bwMode="auto">
          <a:xfrm>
            <a:off x="8121553" y="761552"/>
            <a:ext cx="382914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lvl="3" eaLnBrk="1" hangingPunct="1"/>
            <a:r>
              <a:rPr lang="en-US" sz="1200" b="1" dirty="0" smtClean="0">
                <a:solidFill>
                  <a:schemeClr val="accent2">
                    <a:lumMod val="50000"/>
                  </a:schemeClr>
                </a:solidFill>
                <a:latin typeface="Century Gothic" charset="0"/>
                <a:ea typeface="Century Gothic" charset="0"/>
                <a:cs typeface="Century Gothic" charset="0"/>
              </a:rPr>
              <a:t>    They walked through different states. Visual texts 3 &amp; 4 show the trail</a:t>
            </a:r>
            <a:endParaRPr lang="en-US" sz="1200" b="1" dirty="0">
              <a:solidFill>
                <a:schemeClr val="accent2">
                  <a:lumMod val="50000"/>
                </a:schemeClr>
              </a:solidFill>
              <a:latin typeface="Century Gothic" charset="0"/>
              <a:ea typeface="Century Gothic" charset="0"/>
              <a:cs typeface="Century Gothic" charset="0"/>
            </a:endParaRPr>
          </a:p>
        </p:txBody>
      </p:sp>
      <p:sp>
        <p:nvSpPr>
          <p:cNvPr id="20" name="Rectangle 19"/>
          <p:cNvSpPr/>
          <p:nvPr/>
        </p:nvSpPr>
        <p:spPr>
          <a:xfrm>
            <a:off x="5485338" y="4022086"/>
            <a:ext cx="2808025" cy="584775"/>
          </a:xfrm>
          <a:prstGeom prst="rect">
            <a:avLst/>
          </a:prstGeom>
        </p:spPr>
        <p:txBody>
          <a:bodyPr wrap="square">
            <a:spAutoFit/>
          </a:bodyPr>
          <a:lstStyle/>
          <a:p>
            <a:r>
              <a:rPr lang="en-US" sz="1600" b="1" dirty="0" smtClean="0">
                <a:solidFill>
                  <a:schemeClr val="accent2">
                    <a:lumMod val="50000"/>
                  </a:schemeClr>
                </a:solidFill>
              </a:rPr>
              <a:t>the Native Americans were treated poorly.</a:t>
            </a:r>
            <a:endParaRPr lang="en-US" sz="1600" b="1" dirty="0">
              <a:solidFill>
                <a:schemeClr val="accent2">
                  <a:lumMod val="50000"/>
                </a:schemeClr>
              </a:solidFill>
            </a:endParaRPr>
          </a:p>
        </p:txBody>
      </p:sp>
      <p:sp>
        <p:nvSpPr>
          <p:cNvPr id="21" name="TextBox 20"/>
          <p:cNvSpPr txBox="1">
            <a:spLocks noChangeArrowheads="1"/>
          </p:cNvSpPr>
          <p:nvPr/>
        </p:nvSpPr>
        <p:spPr bwMode="auto">
          <a:xfrm>
            <a:off x="4405485" y="4939314"/>
            <a:ext cx="595316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2000" b="1" dirty="0">
                <a:solidFill>
                  <a:schemeClr val="accent2">
                    <a:lumMod val="50000"/>
                  </a:schemeClr>
                </a:solidFill>
                <a:latin typeface="+mn-lt"/>
              </a:rPr>
              <a:t>t</a:t>
            </a:r>
            <a:r>
              <a:rPr lang="en-US" sz="2000" b="1" dirty="0" smtClean="0">
                <a:solidFill>
                  <a:schemeClr val="accent2">
                    <a:lumMod val="50000"/>
                  </a:schemeClr>
                </a:solidFill>
                <a:latin typeface="+mn-lt"/>
              </a:rPr>
              <a:t>he Native Americans suffered during this time. </a:t>
            </a:r>
            <a:endParaRPr lang="en-US" sz="2000" b="1" dirty="0">
              <a:solidFill>
                <a:schemeClr val="accent2">
                  <a:lumMod val="50000"/>
                </a:schemeClr>
              </a:solidFill>
              <a:latin typeface="+mn-lt"/>
            </a:endParaRPr>
          </a:p>
        </p:txBody>
      </p:sp>
    </p:spTree>
    <p:extLst>
      <p:ext uri="{BB962C8B-B14F-4D97-AF65-F5344CB8AC3E}">
        <p14:creationId xmlns:p14="http://schemas.microsoft.com/office/powerpoint/2010/main" val="9436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 presetClass="entr" presetSubtype="0" fill="hold" nodeType="withEffect">
                                  <p:stCondLst>
                                    <p:cond delay="0"/>
                                  </p:stCondLst>
                                  <p:childTnLst>
                                    <p:set>
                                      <p:cBhvr>
                                        <p:cTn id="37" dur="1" fill="hold">
                                          <p:stCondLst>
                                            <p:cond delay="0"/>
                                          </p:stCondLst>
                                        </p:cTn>
                                        <p:tgtEl>
                                          <p:spTgt spid="20">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296" y="0"/>
            <a:ext cx="4360985" cy="6679879"/>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Note-Taking Graphic Organizer in your Artifacts 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581484" y="1618882"/>
            <a:ext cx="2687615" cy="2068205"/>
          </a:xfrm>
          <a:prstGeom prst="rect">
            <a:avLst/>
          </a:prstGeom>
        </p:spPr>
      </p:pic>
      <p:sp>
        <p:nvSpPr>
          <p:cNvPr id="8" name="TextBox 7"/>
          <p:cNvSpPr txBox="1"/>
          <p:nvPr/>
        </p:nvSpPr>
        <p:spPr>
          <a:xfrm>
            <a:off x="4650325" y="1158860"/>
            <a:ext cx="369277" cy="400110"/>
          </a:xfrm>
          <a:prstGeom prst="rect">
            <a:avLst/>
          </a:prstGeom>
          <a:noFill/>
        </p:spPr>
        <p:txBody>
          <a:bodyPr wrap="square" rtlCol="0">
            <a:spAutoFit/>
          </a:bodyPr>
          <a:lstStyle/>
          <a:p>
            <a:r>
              <a:rPr lang="en-US" sz="2000" dirty="0"/>
              <a:t>✓</a:t>
            </a:r>
          </a:p>
        </p:txBody>
      </p:sp>
      <p:sp>
        <p:nvSpPr>
          <p:cNvPr id="3" name="Rectangle 2"/>
          <p:cNvSpPr/>
          <p:nvPr/>
        </p:nvSpPr>
        <p:spPr>
          <a:xfrm>
            <a:off x="4650325" y="1703165"/>
            <a:ext cx="415498" cy="369332"/>
          </a:xfrm>
          <a:prstGeom prst="rect">
            <a:avLst/>
          </a:prstGeom>
        </p:spPr>
        <p:txBody>
          <a:bodyPr wrap="none">
            <a:spAutoFit/>
          </a:bodyPr>
          <a:lstStyle/>
          <a:p>
            <a:r>
              <a:rPr lang="en-US"/>
              <a:t>✓</a:t>
            </a:r>
            <a:endParaRPr lang="en-US" dirty="0"/>
          </a:p>
        </p:txBody>
      </p:sp>
      <p:sp>
        <p:nvSpPr>
          <p:cNvPr id="9" name="TextBox 8"/>
          <p:cNvSpPr txBox="1"/>
          <p:nvPr/>
        </p:nvSpPr>
        <p:spPr>
          <a:xfrm>
            <a:off x="5540372" y="581832"/>
            <a:ext cx="2250831" cy="369332"/>
          </a:xfrm>
          <a:prstGeom prst="rect">
            <a:avLst/>
          </a:prstGeom>
          <a:noFill/>
        </p:spPr>
        <p:txBody>
          <a:bodyPr wrap="square" rtlCol="0">
            <a:spAutoFit/>
          </a:bodyPr>
          <a:lstStyle/>
          <a:p>
            <a:r>
              <a:rPr lang="en-US" dirty="0" smtClean="0"/>
              <a:t>Trail of Tears</a:t>
            </a:r>
            <a:endParaRPr lang="en-US" dirty="0"/>
          </a:p>
        </p:txBody>
      </p:sp>
    </p:spTree>
    <p:extLst>
      <p:ext uri="{BB962C8B-B14F-4D97-AF65-F5344CB8AC3E}">
        <p14:creationId xmlns:p14="http://schemas.microsoft.com/office/powerpoint/2010/main" val="142977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0188"/>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77975"/>
            <a:ext cx="11342687" cy="3135313"/>
          </a:xfrm>
        </p:spPr>
        <p:txBody>
          <a:bodyPr>
            <a:noAutofit/>
          </a:bodyPr>
          <a:lstStyle/>
          <a:p>
            <a:pPr marL="0" indent="0">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sz="1000" dirty="0">
              <a:latin typeface="Calibri" charset="0"/>
              <a:ea typeface="Calibri" charset="0"/>
              <a:cs typeface="Calibri" charset="0"/>
            </a:endParaRPr>
          </a:p>
          <a:p>
            <a:pPr lvl="1">
              <a:buFont typeface="ZapfDingbatsITC" charset="0"/>
              <a:buChar char="✔︎"/>
            </a:pPr>
            <a:r>
              <a:rPr lang="en-US" sz="2000" dirty="0" smtClean="0">
                <a:latin typeface="Calibri" charset="0"/>
                <a:ea typeface="Calibri" charset="0"/>
                <a:cs typeface="Calibri" charset="0"/>
              </a:rPr>
              <a:t>listened </a:t>
            </a:r>
            <a:r>
              <a:rPr lang="en-US" sz="2000" dirty="0">
                <a:latin typeface="Calibri" charset="0"/>
                <a:ea typeface="Calibri" charset="0"/>
                <a:cs typeface="Calibri" charset="0"/>
              </a:rPr>
              <a:t>actively to a Model Constructive Conversation about visual texts</a:t>
            </a:r>
          </a:p>
          <a:p>
            <a:pPr lvl="1">
              <a:buFont typeface="ZapfDingbatsITC" charset="0"/>
              <a:buChar char="✔︎"/>
            </a:pPr>
            <a:endParaRPr lang="en-US" sz="400" dirty="0">
              <a:latin typeface="Calibri" charset="0"/>
              <a:ea typeface="Calibri" charset="0"/>
              <a:cs typeface="Calibri" charset="0"/>
            </a:endParaRPr>
          </a:p>
          <a:p>
            <a:pPr lvl="1">
              <a:buFont typeface="ZapfDingbatsITC" charset="0"/>
              <a:buChar char="✔︎"/>
            </a:pPr>
            <a:r>
              <a:rPr lang="en-US" sz="2000" dirty="0" smtClean="0">
                <a:latin typeface="Calibri" charset="0"/>
                <a:ea typeface="Calibri" charset="0"/>
                <a:cs typeface="Calibri" charset="0"/>
              </a:rPr>
              <a:t>had </a:t>
            </a:r>
            <a:r>
              <a:rPr lang="en-US" sz="2000" dirty="0">
                <a:latin typeface="Calibri" charset="0"/>
                <a:ea typeface="Calibri" charset="0"/>
                <a:cs typeface="Calibri" charset="0"/>
              </a:rPr>
              <a:t>a Constructive Conversation with a partner</a:t>
            </a:r>
          </a:p>
          <a:p>
            <a:pPr lvl="1">
              <a:buFont typeface="ZapfDingbatsITC" charset="0"/>
              <a:buChar char="✔︎"/>
            </a:pPr>
            <a:endParaRPr lang="en-US" sz="400" dirty="0">
              <a:latin typeface="Calibri" charset="0"/>
              <a:ea typeface="Calibri" charset="0"/>
              <a:cs typeface="Calibri" charset="0"/>
            </a:endParaRPr>
          </a:p>
          <a:p>
            <a:pPr lvl="1">
              <a:buFont typeface="ZapfDingbatsITC" charset="0"/>
              <a:buChar char="✔︎"/>
            </a:pPr>
            <a:r>
              <a:rPr lang="en-US" sz="2000" dirty="0" smtClean="0">
                <a:latin typeface="Calibri" charset="0"/>
                <a:ea typeface="Calibri" charset="0"/>
                <a:cs typeface="Calibri" charset="0"/>
              </a:rPr>
              <a:t>collaborated </a:t>
            </a:r>
            <a:r>
              <a:rPr lang="en-US" sz="2000" dirty="0">
                <a:latin typeface="Calibri" charset="0"/>
                <a:ea typeface="Calibri" charset="0"/>
                <a:cs typeface="Calibri" charset="0"/>
              </a:rPr>
              <a:t>with a partner to take notes using a graphic </a:t>
            </a:r>
            <a:r>
              <a:rPr lang="en-US" sz="2000" dirty="0" smtClean="0">
                <a:latin typeface="Calibri" charset="0"/>
                <a:ea typeface="Calibri" charset="0"/>
                <a:cs typeface="Calibri" charset="0"/>
              </a:rPr>
              <a:t>organizer</a:t>
            </a:r>
          </a:p>
          <a:p>
            <a:pPr lvl="1">
              <a:buFont typeface="ZapfDingbatsITC" charset="0"/>
              <a:buChar char="✔︎"/>
            </a:pPr>
            <a:endParaRPr lang="en-US" sz="400" dirty="0">
              <a:latin typeface="Calibri" charset="0"/>
              <a:ea typeface="Calibri" charset="0"/>
              <a:cs typeface="Calibri" charset="0"/>
            </a:endParaRPr>
          </a:p>
          <a:p>
            <a:pPr lvl="1">
              <a:buFont typeface="ZapfDingbatsITC" charset="0"/>
              <a:buChar char="✔︎"/>
            </a:pPr>
            <a:r>
              <a:rPr lang="en-US" sz="2000" dirty="0" smtClean="0">
                <a:latin typeface="Calibri" charset="0"/>
                <a:ea typeface="Calibri" charset="0"/>
                <a:cs typeface="Calibri" charset="0"/>
              </a:rPr>
              <a:t>added to your artifacts folder</a:t>
            </a:r>
            <a:endParaRPr lang="en-US" sz="2000" dirty="0">
              <a:latin typeface="Calibri" charset="0"/>
              <a:ea typeface="Calibri" charset="0"/>
              <a:cs typeface="Calibri" charset="0"/>
            </a:endParaRPr>
          </a:p>
          <a:p>
            <a:pPr lvl="2">
              <a:buFont typeface="ZapfDingbatsITC" charset="0"/>
              <a:buChar char="✔︎"/>
            </a:pP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What helped you take relevant notes?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9" y="496362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098405" y="4339757"/>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12742" y="4963620"/>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9914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dissolve">
                                      <p:cBhvr>
                                        <p:cTn id="7" dur="500"/>
                                        <p:tgtEl>
                                          <p:spTgt spid="3">
                                            <p:txEl>
                                              <p:pRg st="9" end="9"/>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dissolve">
                                      <p:cBhvr>
                                        <p:cTn id="10" dur="500"/>
                                        <p:tgtEl>
                                          <p:spTgt spid="3">
                                            <p:txEl>
                                              <p:pRg st="10" end="1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dissolve">
                                      <p:cBhvr>
                                        <p:cTn id="28" dur="500"/>
                                        <p:tgtEl>
                                          <p:spTgt spid="10">
                                            <p:txEl>
                                              <p:pRg st="1" end="1"/>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dissolve">
                                      <p:cBhvr>
                                        <p:cTn id="3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016076"/>
            <a:ext cx="11778017" cy="1330657"/>
          </a:xfrm>
        </p:spPr>
        <p:txBody>
          <a:bodyPr/>
          <a:lstStyle/>
          <a:p>
            <a:pPr algn="ctr"/>
            <a:r>
              <a:rPr lang="en-US" sz="6000" b="1" dirty="0" smtClean="0"/>
              <a:t>CLOSE READING</a:t>
            </a:r>
            <a:endParaRPr lang="en-US" sz="6000" b="1" dirty="0"/>
          </a:p>
        </p:txBody>
      </p:sp>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745" r="1387" b="17891"/>
          <a:stretch/>
        </p:blipFill>
        <p:spPr>
          <a:xfrm>
            <a:off x="561984" y="498843"/>
            <a:ext cx="3497525" cy="3575714"/>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588322"/>
            <a:ext cx="7824715" cy="1631216"/>
          </a:xfrm>
          <a:prstGeom prst="rect">
            <a:avLst/>
          </a:prstGeom>
          <a:noFill/>
        </p:spPr>
        <p:txBody>
          <a:bodyPr wrap="square" rtlCol="0">
            <a:spAutoFit/>
          </a:bodyPr>
          <a:lstStyle/>
          <a:p>
            <a:r>
              <a:rPr lang="en-US" sz="10000" b="1" dirty="0" smtClean="0">
                <a:solidFill>
                  <a:schemeClr val="accent1"/>
                </a:solidFill>
              </a:rPr>
              <a:t>LESSON</a:t>
            </a:r>
            <a:r>
              <a:rPr lang="en-US" sz="10000" b="1" dirty="0" smtClean="0">
                <a:solidFill>
                  <a:srgbClr val="63A537"/>
                </a:solidFill>
              </a:rPr>
              <a:t> </a:t>
            </a:r>
            <a:r>
              <a:rPr lang="en-US" sz="10000" b="1" dirty="0" smtClean="0">
                <a:solidFill>
                  <a:schemeClr val="accent1"/>
                </a:solidFill>
              </a:rPr>
              <a:t>3B</a:t>
            </a:r>
            <a:endParaRPr lang="en-US" sz="10000" b="1" dirty="0">
              <a:solidFill>
                <a:schemeClr val="accent1"/>
              </a:solidFill>
            </a:endParaRPr>
          </a:p>
        </p:txBody>
      </p:sp>
    </p:spTree>
    <p:extLst>
      <p:ext uri="{BB962C8B-B14F-4D97-AF65-F5344CB8AC3E}">
        <p14:creationId xmlns:p14="http://schemas.microsoft.com/office/powerpoint/2010/main" val="231839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9640" y="1592263"/>
            <a:ext cx="10008760" cy="4570412"/>
          </a:xfrm>
        </p:spPr>
        <p:txBody>
          <a:bodyPr>
            <a:noAutofit/>
          </a:bodyPr>
          <a:lstStyle/>
          <a:p>
            <a:pPr marL="0" indent="0">
              <a:buNone/>
            </a:pPr>
            <a:r>
              <a:rPr lang="en-US" sz="3600" dirty="0">
                <a:latin typeface="Calibri" charset="0"/>
                <a:ea typeface="Calibri" charset="0"/>
                <a:cs typeface="Calibri" charset="0"/>
              </a:rPr>
              <a:t>In this lesson, </a:t>
            </a:r>
            <a:r>
              <a:rPr lang="en-US" sz="3600" dirty="0" smtClean="0">
                <a:latin typeface="Calibri" charset="0"/>
                <a:ea typeface="Calibri" charset="0"/>
                <a:cs typeface="Calibri" charset="0"/>
              </a:rPr>
              <a:t>you </a:t>
            </a:r>
            <a:r>
              <a:rPr lang="en-US" sz="3600" dirty="0">
                <a:latin typeface="Calibri" charset="0"/>
                <a:ea typeface="Calibri" charset="0"/>
                <a:cs typeface="Calibri" charset="0"/>
              </a:rPr>
              <a:t>will... </a:t>
            </a:r>
            <a:endParaRPr lang="en-US" sz="3600" dirty="0" smtClean="0">
              <a:latin typeface="Calibri" charset="0"/>
              <a:ea typeface="Calibri" charset="0"/>
              <a:cs typeface="Calibri" charset="0"/>
            </a:endParaRPr>
          </a:p>
          <a:p>
            <a:endParaRPr lang="en-US" sz="8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read a text closely three times</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have a Constructive Conversation with a partner</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collaborate with a partner to paraphrase a written </a:t>
            </a:r>
            <a:r>
              <a:rPr lang="en-US" sz="3600" dirty="0" smtClean="0">
                <a:latin typeface="Calibri" charset="0"/>
                <a:ea typeface="Calibri" charset="0"/>
                <a:cs typeface="Calibri" charset="0"/>
              </a:rPr>
              <a:t>            text</a:t>
            </a:r>
            <a:endParaRPr lang="en-US" sz="36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add to your artifacts folder</a:t>
            </a:r>
          </a:p>
          <a:p>
            <a:pPr lvl="1"/>
            <a:endParaRPr lang="en-US" sz="800" dirty="0">
              <a:latin typeface="Calibri" charset="0"/>
              <a:ea typeface="Calibri" charset="0"/>
              <a:cs typeface="Calibri" charset="0"/>
            </a:endParaRPr>
          </a:p>
        </p:txBody>
      </p:sp>
      <p:sp>
        <p:nvSpPr>
          <p:cNvPr id="2" name="Title 1"/>
          <p:cNvSpPr>
            <a:spLocks noGrp="1"/>
          </p:cNvSpPr>
          <p:nvPr>
            <p:ph type="title" idx="4294967295"/>
          </p:nvPr>
        </p:nvSpPr>
        <p:spPr>
          <a:xfrm>
            <a:off x="0" y="674688"/>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1195" y="421350"/>
            <a:ext cx="4115597" cy="1299662"/>
          </a:xfrm>
          <a:prstGeom prst="rect">
            <a:avLst/>
          </a:prstGeom>
        </p:spPr>
      </p:pic>
    </p:spTree>
    <p:extLst>
      <p:ext uri="{BB962C8B-B14F-4D97-AF65-F5344CB8AC3E}">
        <p14:creationId xmlns:p14="http://schemas.microsoft.com/office/powerpoint/2010/main" val="2336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CLOSE READING – THREE READS</a:t>
            </a:r>
            <a:endParaRPr lang="en-US" sz="2400" b="1" dirty="0">
              <a:solidFill>
                <a:schemeClr val="bg1"/>
              </a:solidFill>
            </a:endParaRPr>
          </a:p>
        </p:txBody>
      </p:sp>
      <p:sp>
        <p:nvSpPr>
          <p:cNvPr id="7" name="TextBox 6"/>
          <p:cNvSpPr txBox="1"/>
          <p:nvPr/>
        </p:nvSpPr>
        <p:spPr>
          <a:xfrm>
            <a:off x="2355120" y="344704"/>
            <a:ext cx="4548554" cy="1569660"/>
          </a:xfrm>
          <a:prstGeom prst="rect">
            <a:avLst/>
          </a:prstGeom>
          <a:noFill/>
        </p:spPr>
        <p:txBody>
          <a:bodyPr wrap="square" rtlCol="0">
            <a:spAutoFit/>
          </a:bodyPr>
          <a:lstStyle/>
          <a:p>
            <a:r>
              <a:rPr lang="en-US" sz="4800" b="1" dirty="0" smtClean="0">
                <a:latin typeface="+mj-lt"/>
              </a:rPr>
              <a:t>CLOSE READING – THREE READS</a:t>
            </a:r>
            <a:endParaRPr lang="en-US" sz="4800" b="1" dirty="0">
              <a:latin typeface="+mj-lt"/>
            </a:endParaRPr>
          </a:p>
        </p:txBody>
      </p:sp>
      <p:sp>
        <p:nvSpPr>
          <p:cNvPr id="8" name="TextBox 7"/>
          <p:cNvSpPr txBox="1"/>
          <p:nvPr/>
        </p:nvSpPr>
        <p:spPr>
          <a:xfrm>
            <a:off x="455982" y="2119951"/>
            <a:ext cx="6447692" cy="3416320"/>
          </a:xfrm>
          <a:prstGeom prst="rect">
            <a:avLst/>
          </a:prstGeom>
          <a:noFill/>
        </p:spPr>
        <p:txBody>
          <a:bodyPr wrap="square" rtlCol="0">
            <a:spAutoFit/>
          </a:bodyPr>
          <a:lstStyle/>
          <a:p>
            <a:r>
              <a:rPr lang="en-US" dirty="0" smtClean="0"/>
              <a:t>We will read the text three times; each time with a specific purpose.</a:t>
            </a:r>
          </a:p>
          <a:p>
            <a:endParaRPr lang="en-US" dirty="0"/>
          </a:p>
          <a:p>
            <a:r>
              <a:rPr lang="en-US" b="1" dirty="0" smtClean="0"/>
              <a:t>1</a:t>
            </a:r>
            <a:r>
              <a:rPr lang="en-US" b="1" baseline="30000" dirty="0" smtClean="0"/>
              <a:t>st</a:t>
            </a:r>
            <a:r>
              <a:rPr lang="en-US" b="1" dirty="0" smtClean="0"/>
              <a:t> read </a:t>
            </a:r>
            <a:r>
              <a:rPr lang="en-US" dirty="0" smtClean="0"/>
              <a:t>– Find key ideas and details</a:t>
            </a:r>
          </a:p>
          <a:p>
            <a:pPr marL="742950" lvl="1" indent="-285750">
              <a:buFont typeface="Arial" charset="0"/>
              <a:buChar char="•"/>
            </a:pPr>
            <a:r>
              <a:rPr lang="en-US" dirty="0"/>
              <a:t>What do you notice in the written text? </a:t>
            </a:r>
          </a:p>
          <a:p>
            <a:endParaRPr lang="en-US" dirty="0" smtClean="0"/>
          </a:p>
          <a:p>
            <a:r>
              <a:rPr lang="en-US" b="1" dirty="0" smtClean="0"/>
              <a:t>2</a:t>
            </a:r>
            <a:r>
              <a:rPr lang="en-US" b="1" baseline="30000" dirty="0" smtClean="0"/>
              <a:t>nd</a:t>
            </a:r>
            <a:r>
              <a:rPr lang="en-US" b="1" dirty="0" smtClean="0"/>
              <a:t> read </a:t>
            </a:r>
            <a:r>
              <a:rPr lang="en-US" dirty="0" smtClean="0"/>
              <a:t>– Paraphrase the text</a:t>
            </a:r>
          </a:p>
          <a:p>
            <a:pPr marL="742950" lvl="1" indent="-285750">
              <a:buFont typeface="Arial" charset="0"/>
              <a:buChar char="•"/>
            </a:pPr>
            <a:r>
              <a:rPr lang="en-US" dirty="0"/>
              <a:t>How can you say it in your own words?</a:t>
            </a:r>
          </a:p>
          <a:p>
            <a:endParaRPr lang="en-US" dirty="0" smtClean="0"/>
          </a:p>
          <a:p>
            <a:r>
              <a:rPr lang="en-US" b="1" dirty="0" smtClean="0"/>
              <a:t>3</a:t>
            </a:r>
            <a:r>
              <a:rPr lang="en-US" b="1" baseline="30000" dirty="0" smtClean="0"/>
              <a:t>rd</a:t>
            </a:r>
            <a:r>
              <a:rPr lang="en-US" b="1" dirty="0" smtClean="0"/>
              <a:t> read </a:t>
            </a:r>
            <a:r>
              <a:rPr lang="en-US" dirty="0" smtClean="0"/>
              <a:t>– Identify evidence in the text to support your ideas</a:t>
            </a:r>
          </a:p>
          <a:p>
            <a:pPr marL="742950" lvl="1" indent="-285750">
              <a:buFont typeface="Arial" charset="0"/>
              <a:buChar char="•"/>
            </a:pPr>
            <a:r>
              <a:rPr lang="en-US" dirty="0" smtClean="0"/>
              <a:t>What details can you cite to CLARIFY and FORTIFY your ideas?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861" y="344704"/>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674" y="131002"/>
            <a:ext cx="4827560" cy="6265333"/>
          </a:xfrm>
          <a:prstGeom prst="rect">
            <a:avLst/>
          </a:prstGeom>
          <a:ln>
            <a:solidFill>
              <a:schemeClr val="tx1"/>
            </a:solidFill>
          </a:ln>
        </p:spPr>
      </p:pic>
    </p:spTree>
    <p:extLst>
      <p:ext uri="{BB962C8B-B14F-4D97-AF65-F5344CB8AC3E}">
        <p14:creationId xmlns:p14="http://schemas.microsoft.com/office/powerpoint/2010/main" val="75174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THREE READS—1</a:t>
            </a:r>
            <a:r>
              <a:rPr lang="en-US" sz="2400" b="1" baseline="30000" dirty="0" smtClean="0">
                <a:solidFill>
                  <a:schemeClr val="bg1"/>
                </a:solidFill>
              </a:rPr>
              <a:t>ST</a:t>
            </a:r>
            <a:r>
              <a:rPr lang="en-US" sz="2400" b="1" dirty="0" smtClean="0">
                <a:solidFill>
                  <a:schemeClr val="bg1"/>
                </a:solidFill>
              </a:rPr>
              <a:t> READ</a:t>
            </a:r>
            <a:endParaRPr lang="en-US" sz="2400" b="1" dirty="0">
              <a:solidFill>
                <a:schemeClr val="bg1"/>
              </a:solidFill>
            </a:endParaRPr>
          </a:p>
        </p:txBody>
      </p:sp>
      <p:sp>
        <p:nvSpPr>
          <p:cNvPr id="7" name="TextBox 6"/>
          <p:cNvSpPr txBox="1"/>
          <p:nvPr/>
        </p:nvSpPr>
        <p:spPr>
          <a:xfrm>
            <a:off x="2355120" y="344704"/>
            <a:ext cx="4548554" cy="1569660"/>
          </a:xfrm>
          <a:prstGeom prst="rect">
            <a:avLst/>
          </a:prstGeom>
          <a:noFill/>
        </p:spPr>
        <p:txBody>
          <a:bodyPr wrap="square" rtlCol="0">
            <a:spAutoFit/>
          </a:bodyPr>
          <a:lstStyle/>
          <a:p>
            <a:r>
              <a:rPr lang="en-US" sz="4800" b="1" dirty="0" smtClean="0">
                <a:latin typeface="+mj-lt"/>
              </a:rPr>
              <a:t>THREE READS – 1</a:t>
            </a:r>
            <a:r>
              <a:rPr lang="en-US" sz="4800" b="1" baseline="30000" dirty="0" smtClean="0">
                <a:latin typeface="+mj-lt"/>
              </a:rPr>
              <a:t>st</a:t>
            </a:r>
            <a:r>
              <a:rPr lang="en-US" sz="4800" b="1" dirty="0" smtClean="0">
                <a:latin typeface="+mj-lt"/>
              </a:rPr>
              <a:t> READ</a:t>
            </a:r>
            <a:endParaRPr lang="en-US" sz="4800" b="1" dirty="0">
              <a:latin typeface="+mj-lt"/>
            </a:endParaRPr>
          </a:p>
        </p:txBody>
      </p:sp>
      <p:sp>
        <p:nvSpPr>
          <p:cNvPr id="8" name="TextBox 7"/>
          <p:cNvSpPr txBox="1"/>
          <p:nvPr/>
        </p:nvSpPr>
        <p:spPr>
          <a:xfrm>
            <a:off x="455982" y="2119951"/>
            <a:ext cx="6447692" cy="3693319"/>
          </a:xfrm>
          <a:prstGeom prst="rect">
            <a:avLst/>
          </a:prstGeom>
          <a:noFill/>
        </p:spPr>
        <p:txBody>
          <a:bodyPr wrap="square" rtlCol="0">
            <a:spAutoFit/>
          </a:bodyPr>
          <a:lstStyle/>
          <a:p>
            <a:r>
              <a:rPr lang="en-US" sz="2400" b="1" dirty="0" smtClean="0"/>
              <a:t>1</a:t>
            </a:r>
            <a:r>
              <a:rPr lang="en-US" sz="2400" b="1" baseline="30000" dirty="0" smtClean="0"/>
              <a:t>st</a:t>
            </a:r>
            <a:r>
              <a:rPr lang="en-US" sz="2400" b="1" dirty="0" smtClean="0"/>
              <a:t> read </a:t>
            </a:r>
            <a:r>
              <a:rPr lang="en-US" sz="2400" dirty="0" smtClean="0"/>
              <a:t>– Find key ideas and details</a:t>
            </a:r>
          </a:p>
          <a:p>
            <a:pPr marL="742950" lvl="1" indent="-285750">
              <a:buFont typeface="Arial" charset="0"/>
              <a:buChar char="•"/>
            </a:pPr>
            <a:r>
              <a:rPr lang="en-US" sz="2400" dirty="0"/>
              <a:t>What do you notice in the written text</a:t>
            </a:r>
            <a:r>
              <a:rPr lang="en-US" sz="2400" dirty="0" smtClean="0"/>
              <a:t>?</a:t>
            </a:r>
          </a:p>
          <a:p>
            <a:pPr marL="742950" lvl="1" indent="-285750">
              <a:buFont typeface="Arial" charset="0"/>
              <a:buChar char="•"/>
            </a:pPr>
            <a:endParaRPr lang="en-US" sz="2400" dirty="0"/>
          </a:p>
          <a:p>
            <a:r>
              <a:rPr lang="en-US" sz="2400" dirty="0" smtClean="0"/>
              <a:t>Listen actively as I read the text aloud to you. </a:t>
            </a:r>
            <a:r>
              <a:rPr lang="en-US" sz="2400" dirty="0"/>
              <a:t>I will stop at key places in the text </a:t>
            </a:r>
            <a:r>
              <a:rPr lang="en-US" sz="2400" dirty="0" smtClean="0"/>
              <a:t>for you to:</a:t>
            </a:r>
            <a:endParaRPr lang="en-US" sz="2400" dirty="0"/>
          </a:p>
          <a:p>
            <a:r>
              <a:rPr lang="en-US" sz="2400" dirty="0" smtClean="0"/>
              <a:t> </a:t>
            </a:r>
          </a:p>
          <a:p>
            <a:pPr marL="285750" indent="-285750">
              <a:buFont typeface="Arial" charset="0"/>
              <a:buChar char="•"/>
            </a:pPr>
            <a:r>
              <a:rPr lang="en-US" sz="2400" dirty="0" smtClean="0"/>
              <a:t>Mark a star for each key idea</a:t>
            </a:r>
          </a:p>
          <a:p>
            <a:pPr marL="285750" indent="-285750">
              <a:buFont typeface="Arial" charset="0"/>
              <a:buChar char="•"/>
            </a:pPr>
            <a:endParaRPr lang="en-US" sz="2400" dirty="0" smtClean="0"/>
          </a:p>
          <a:p>
            <a:pPr marL="285750" indent="-285750">
              <a:buFont typeface="Arial" charset="0"/>
              <a:buChar char="•"/>
            </a:pPr>
            <a:r>
              <a:rPr lang="en-US" sz="2400" u="sng" dirty="0" smtClean="0"/>
              <a:t>Underline supporting details</a:t>
            </a: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861" y="344704"/>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5-Point Star 2"/>
          <p:cNvSpPr/>
          <p:nvPr/>
        </p:nvSpPr>
        <p:spPr>
          <a:xfrm>
            <a:off x="4430105" y="4341657"/>
            <a:ext cx="375139" cy="3634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969" y="131002"/>
            <a:ext cx="4827560" cy="6265333"/>
          </a:xfrm>
          <a:prstGeom prst="rect">
            <a:avLst/>
          </a:prstGeom>
          <a:ln>
            <a:solidFill>
              <a:schemeClr val="tx1"/>
            </a:solidFill>
          </a:ln>
        </p:spPr>
      </p:pic>
      <p:cxnSp>
        <p:nvCxnSpPr>
          <p:cNvPr id="5" name="Straight Connector 4"/>
          <p:cNvCxnSpPr/>
          <p:nvPr/>
        </p:nvCxnSpPr>
        <p:spPr>
          <a:xfrm flipV="1">
            <a:off x="7639710" y="2810933"/>
            <a:ext cx="3942690" cy="2960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5-Point Star 11"/>
          <p:cNvSpPr/>
          <p:nvPr/>
        </p:nvSpPr>
        <p:spPr>
          <a:xfrm>
            <a:off x="7264118" y="2492866"/>
            <a:ext cx="309443" cy="3180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0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THREE READS—2</a:t>
            </a:r>
            <a:r>
              <a:rPr lang="en-US" sz="2400" b="1" baseline="30000" dirty="0" smtClean="0">
                <a:solidFill>
                  <a:schemeClr val="bg1"/>
                </a:solidFill>
              </a:rPr>
              <a:t>nd</a:t>
            </a:r>
            <a:r>
              <a:rPr lang="en-US" sz="2400" b="1" dirty="0" smtClean="0">
                <a:solidFill>
                  <a:schemeClr val="bg1"/>
                </a:solidFill>
              </a:rPr>
              <a:t> READ</a:t>
            </a:r>
            <a:endParaRPr lang="en-US" sz="2400" b="1" dirty="0">
              <a:solidFill>
                <a:schemeClr val="bg1"/>
              </a:solidFill>
            </a:endParaRPr>
          </a:p>
        </p:txBody>
      </p:sp>
      <p:sp>
        <p:nvSpPr>
          <p:cNvPr id="7" name="TextBox 6"/>
          <p:cNvSpPr txBox="1"/>
          <p:nvPr/>
        </p:nvSpPr>
        <p:spPr>
          <a:xfrm>
            <a:off x="2224340" y="211773"/>
            <a:ext cx="4548554" cy="1569660"/>
          </a:xfrm>
          <a:prstGeom prst="rect">
            <a:avLst/>
          </a:prstGeom>
          <a:noFill/>
        </p:spPr>
        <p:txBody>
          <a:bodyPr wrap="square" rtlCol="0">
            <a:spAutoFit/>
          </a:bodyPr>
          <a:lstStyle/>
          <a:p>
            <a:r>
              <a:rPr lang="en-US" sz="4800" b="1" dirty="0" smtClean="0">
                <a:latin typeface="+mj-lt"/>
              </a:rPr>
              <a:t>THREE READS – 2</a:t>
            </a:r>
            <a:r>
              <a:rPr lang="en-US" sz="4800" b="1" baseline="30000" dirty="0" smtClean="0">
                <a:latin typeface="+mj-lt"/>
              </a:rPr>
              <a:t>nd</a:t>
            </a:r>
            <a:r>
              <a:rPr lang="en-US" sz="4800" b="1" dirty="0" smtClean="0">
                <a:latin typeface="+mj-lt"/>
              </a:rPr>
              <a:t> READ</a:t>
            </a:r>
            <a:endParaRPr lang="en-US" sz="4800" b="1" dirty="0">
              <a:latin typeface="+mj-lt"/>
            </a:endParaRPr>
          </a:p>
        </p:txBody>
      </p:sp>
      <p:sp>
        <p:nvSpPr>
          <p:cNvPr id="8" name="TextBox 7"/>
          <p:cNvSpPr txBox="1"/>
          <p:nvPr/>
        </p:nvSpPr>
        <p:spPr>
          <a:xfrm>
            <a:off x="455983" y="1964353"/>
            <a:ext cx="5921371" cy="3293209"/>
          </a:xfrm>
          <a:prstGeom prst="rect">
            <a:avLst/>
          </a:prstGeom>
          <a:noFill/>
        </p:spPr>
        <p:txBody>
          <a:bodyPr wrap="square" rtlCol="0">
            <a:spAutoFit/>
          </a:bodyPr>
          <a:lstStyle/>
          <a:p>
            <a:r>
              <a:rPr lang="en-US" sz="2000" b="1" dirty="0" smtClean="0"/>
              <a:t>2</a:t>
            </a:r>
            <a:r>
              <a:rPr lang="en-US" sz="2000" b="1" baseline="30000" dirty="0" smtClean="0"/>
              <a:t>nd</a:t>
            </a:r>
            <a:r>
              <a:rPr lang="en-US" sz="2000" b="1" dirty="0" smtClean="0"/>
              <a:t> read </a:t>
            </a:r>
            <a:r>
              <a:rPr lang="en-US" sz="2000" dirty="0" smtClean="0"/>
              <a:t>– </a:t>
            </a:r>
            <a:r>
              <a:rPr lang="en-US" sz="2000" dirty="0"/>
              <a:t>Paraphrase the text</a:t>
            </a:r>
          </a:p>
          <a:p>
            <a:pPr marL="742950" lvl="1" indent="-285750">
              <a:buFont typeface="Arial" charset="0"/>
              <a:buChar char="•"/>
            </a:pPr>
            <a:r>
              <a:rPr lang="en-US" sz="2000" dirty="0"/>
              <a:t>How can you say it in your own words</a:t>
            </a:r>
            <a:r>
              <a:rPr lang="en-US" sz="2000" dirty="0" smtClean="0"/>
              <a:t>?</a:t>
            </a:r>
          </a:p>
          <a:p>
            <a:endParaRPr lang="en-US" sz="1000" dirty="0"/>
          </a:p>
          <a:p>
            <a:pPr marL="342900" indent="-342900">
              <a:buFont typeface="Arial" charset="0"/>
              <a:buChar char="•"/>
            </a:pPr>
            <a:r>
              <a:rPr lang="en-US" sz="2000" dirty="0" smtClean="0"/>
              <a:t>Each pair number off 1-5. </a:t>
            </a:r>
          </a:p>
          <a:p>
            <a:pPr marL="342900" indent="-342900">
              <a:buFont typeface="Arial" charset="0"/>
              <a:buChar char="•"/>
            </a:pPr>
            <a:endParaRPr lang="en-US" sz="1000" dirty="0"/>
          </a:p>
          <a:p>
            <a:pPr marL="342900" indent="-342900">
              <a:buFont typeface="Arial" charset="0"/>
              <a:buChar char="•"/>
            </a:pPr>
            <a:r>
              <a:rPr lang="en-US" sz="2000" dirty="0" smtClean="0"/>
              <a:t>You </a:t>
            </a:r>
            <a:r>
              <a:rPr lang="en-US" sz="2000" dirty="0"/>
              <a:t>will </a:t>
            </a:r>
            <a:r>
              <a:rPr lang="en-US" sz="2000" dirty="0" smtClean="0"/>
              <a:t>work </a:t>
            </a:r>
            <a:r>
              <a:rPr lang="en-US" sz="2000" dirty="0"/>
              <a:t>with </a:t>
            </a:r>
            <a:r>
              <a:rPr lang="en-US" sz="2000" dirty="0" smtClean="0"/>
              <a:t>your </a:t>
            </a:r>
            <a:r>
              <a:rPr lang="en-US" sz="2000" dirty="0"/>
              <a:t>partner to </a:t>
            </a:r>
            <a:r>
              <a:rPr lang="en-US" sz="2000" dirty="0" smtClean="0"/>
              <a:t>paraphrase your assigned section. </a:t>
            </a:r>
          </a:p>
          <a:p>
            <a:pPr marL="800100" lvl="1" indent="-342900">
              <a:buFont typeface="Arial" charset="0"/>
              <a:buChar char="•"/>
            </a:pPr>
            <a:r>
              <a:rPr lang="en-US" sz="2000" dirty="0" smtClean="0"/>
              <a:t>Make sure to state all ideas in your own words.</a:t>
            </a:r>
          </a:p>
          <a:p>
            <a:pPr marL="342900" indent="-342900">
              <a:buFont typeface="Arial" charset="0"/>
              <a:buChar char="•"/>
            </a:pPr>
            <a:endParaRPr lang="en-US" sz="1000" dirty="0"/>
          </a:p>
          <a:p>
            <a:pPr marL="342900" indent="-342900">
              <a:buFont typeface="Arial" charset="0"/>
              <a:buChar char="•"/>
            </a:pPr>
            <a:r>
              <a:rPr lang="en-US" sz="2000" dirty="0" smtClean="0"/>
              <a:t>Let’s look at an example</a:t>
            </a:r>
            <a:r>
              <a:rPr lang="is-IS" sz="2000" dirty="0" smtClean="0"/>
              <a:t>…</a:t>
            </a:r>
            <a:endParaRPr lang="en-US" sz="2000" dirty="0"/>
          </a:p>
          <a:p>
            <a:r>
              <a:rPr lang="en-US" sz="2000" dirty="0" smtClean="0"/>
              <a:t> </a:t>
            </a: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1692" y="295222"/>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296" y="295222"/>
            <a:ext cx="4596211" cy="5698911"/>
          </a:xfrm>
          <a:prstGeom prst="rect">
            <a:avLst/>
          </a:prstGeom>
          <a:ln>
            <a:solidFill>
              <a:schemeClr val="tx1"/>
            </a:solidFill>
          </a:ln>
        </p:spPr>
      </p:pic>
      <p:sp>
        <p:nvSpPr>
          <p:cNvPr id="11" name="Rectangle 10"/>
          <p:cNvSpPr/>
          <p:nvPr/>
        </p:nvSpPr>
        <p:spPr>
          <a:xfrm>
            <a:off x="7269850" y="3610957"/>
            <a:ext cx="2227551" cy="74230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626997" y="3780234"/>
            <a:ext cx="2038913" cy="1477328"/>
          </a:xfrm>
          <a:prstGeom prst="rect">
            <a:avLst/>
          </a:prstGeom>
          <a:noFill/>
        </p:spPr>
        <p:txBody>
          <a:bodyPr wrap="square" rtlCol="0">
            <a:spAutoFit/>
          </a:bodyPr>
          <a:lstStyle/>
          <a:p>
            <a:r>
              <a:rPr lang="en-US" dirty="0" smtClean="0"/>
              <a:t>Americans </a:t>
            </a:r>
            <a:r>
              <a:rPr lang="en-US" smtClean="0"/>
              <a:t>were afraid of the Native Americans because they were different from them. </a:t>
            </a:r>
            <a:endParaRPr lang="en-US" dirty="0"/>
          </a:p>
        </p:txBody>
      </p:sp>
    </p:spTree>
    <p:extLst>
      <p:ext uri="{BB962C8B-B14F-4D97-AF65-F5344CB8AC3E}">
        <p14:creationId xmlns:p14="http://schemas.microsoft.com/office/powerpoint/2010/main" val="132294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THREE READS—2</a:t>
            </a:r>
            <a:r>
              <a:rPr lang="en-US" sz="2400" b="1" baseline="30000" dirty="0" smtClean="0">
                <a:solidFill>
                  <a:schemeClr val="bg1"/>
                </a:solidFill>
              </a:rPr>
              <a:t>nd</a:t>
            </a:r>
            <a:r>
              <a:rPr lang="en-US" sz="2400" b="1" dirty="0" smtClean="0">
                <a:solidFill>
                  <a:schemeClr val="bg1"/>
                </a:solidFill>
              </a:rPr>
              <a:t> READ</a:t>
            </a:r>
            <a:endParaRPr lang="en-US" sz="2400" b="1" dirty="0">
              <a:solidFill>
                <a:schemeClr val="bg1"/>
              </a:solidFill>
            </a:endParaRPr>
          </a:p>
        </p:txBody>
      </p:sp>
      <p:sp>
        <p:nvSpPr>
          <p:cNvPr id="7" name="TextBox 6"/>
          <p:cNvSpPr txBox="1"/>
          <p:nvPr/>
        </p:nvSpPr>
        <p:spPr>
          <a:xfrm>
            <a:off x="2224340" y="211773"/>
            <a:ext cx="4548554" cy="1569660"/>
          </a:xfrm>
          <a:prstGeom prst="rect">
            <a:avLst/>
          </a:prstGeom>
          <a:noFill/>
        </p:spPr>
        <p:txBody>
          <a:bodyPr wrap="square" rtlCol="0">
            <a:spAutoFit/>
          </a:bodyPr>
          <a:lstStyle/>
          <a:p>
            <a:r>
              <a:rPr lang="en-US" sz="4800" b="1" dirty="0" smtClean="0">
                <a:latin typeface="+mj-lt"/>
              </a:rPr>
              <a:t>THREE READS – 2</a:t>
            </a:r>
            <a:r>
              <a:rPr lang="en-US" sz="4800" b="1" baseline="30000" dirty="0" smtClean="0">
                <a:latin typeface="+mj-lt"/>
              </a:rPr>
              <a:t>nd</a:t>
            </a:r>
            <a:r>
              <a:rPr lang="en-US" sz="4800" b="1" dirty="0" smtClean="0">
                <a:latin typeface="+mj-lt"/>
              </a:rPr>
              <a:t> READ</a:t>
            </a:r>
            <a:endParaRPr lang="en-US" sz="4800" b="1" dirty="0">
              <a:latin typeface="+mj-lt"/>
            </a:endParaRPr>
          </a:p>
        </p:txBody>
      </p:sp>
      <p:sp>
        <p:nvSpPr>
          <p:cNvPr id="8" name="TextBox 7"/>
          <p:cNvSpPr txBox="1"/>
          <p:nvPr/>
        </p:nvSpPr>
        <p:spPr>
          <a:xfrm>
            <a:off x="455983" y="1964353"/>
            <a:ext cx="5921371" cy="4216539"/>
          </a:xfrm>
          <a:prstGeom prst="rect">
            <a:avLst/>
          </a:prstGeom>
          <a:noFill/>
        </p:spPr>
        <p:txBody>
          <a:bodyPr wrap="square" rtlCol="0">
            <a:spAutoFit/>
          </a:bodyPr>
          <a:lstStyle/>
          <a:p>
            <a:r>
              <a:rPr lang="en-US" sz="2000" b="1" dirty="0" smtClean="0"/>
              <a:t>2</a:t>
            </a:r>
            <a:r>
              <a:rPr lang="en-US" sz="2000" b="1" baseline="30000" dirty="0" smtClean="0"/>
              <a:t>nd</a:t>
            </a:r>
            <a:r>
              <a:rPr lang="en-US" sz="2000" b="1" dirty="0" smtClean="0"/>
              <a:t> read </a:t>
            </a:r>
            <a:r>
              <a:rPr lang="en-US" sz="2000" dirty="0" smtClean="0"/>
              <a:t>– </a:t>
            </a:r>
            <a:r>
              <a:rPr lang="en-US" sz="2000" dirty="0"/>
              <a:t>Paraphrase the text</a:t>
            </a:r>
          </a:p>
          <a:p>
            <a:pPr marL="742950" lvl="1" indent="-285750">
              <a:buFont typeface="Arial" charset="0"/>
              <a:buChar char="•"/>
            </a:pPr>
            <a:r>
              <a:rPr lang="en-US" sz="2000" dirty="0"/>
              <a:t>How can you say it in your own words</a:t>
            </a:r>
            <a:r>
              <a:rPr lang="en-US" sz="2000" dirty="0" smtClean="0"/>
              <a:t>?</a:t>
            </a:r>
          </a:p>
          <a:p>
            <a:endParaRPr lang="en-US" sz="1000" dirty="0"/>
          </a:p>
          <a:p>
            <a:pPr marL="342900" indent="-342900">
              <a:buFont typeface="Arial" charset="0"/>
              <a:buChar char="•"/>
            </a:pPr>
            <a:r>
              <a:rPr lang="en-US" sz="2000" dirty="0" smtClean="0"/>
              <a:t>Form expert groups:</a:t>
            </a:r>
          </a:p>
          <a:p>
            <a:pPr marL="800100" lvl="1" indent="-342900">
              <a:buFont typeface="Arial" charset="0"/>
              <a:buChar char="•"/>
            </a:pPr>
            <a:r>
              <a:rPr lang="en-US" sz="2000" dirty="0" smtClean="0"/>
              <a:t>All 1s, 2s, 3s, 4s, and 5s</a:t>
            </a:r>
          </a:p>
          <a:p>
            <a:pPr marL="800100" lvl="1" indent="-342900">
              <a:buFont typeface="Arial" charset="0"/>
              <a:buChar char="•"/>
            </a:pPr>
            <a:endParaRPr lang="en-US" sz="1000" dirty="0"/>
          </a:p>
          <a:p>
            <a:pPr marL="342900" indent="-342900">
              <a:buFont typeface="Arial" charset="0"/>
              <a:buChar char="•"/>
            </a:pPr>
            <a:r>
              <a:rPr lang="en-US" sz="2000" dirty="0" smtClean="0"/>
              <a:t>You </a:t>
            </a:r>
            <a:r>
              <a:rPr lang="en-US" sz="2000" dirty="0"/>
              <a:t>will </a:t>
            </a:r>
            <a:r>
              <a:rPr lang="en-US" sz="2000" dirty="0" smtClean="0"/>
              <a:t>work </a:t>
            </a:r>
            <a:r>
              <a:rPr lang="en-US" sz="2000" dirty="0"/>
              <a:t>with </a:t>
            </a:r>
            <a:r>
              <a:rPr lang="en-US" sz="2000" dirty="0" smtClean="0"/>
              <a:t>your expert group to finalize how you will paraphrase your assigned section</a:t>
            </a:r>
          </a:p>
          <a:p>
            <a:pPr marL="800100" lvl="1" indent="-342900">
              <a:buFont typeface="Arial" charset="0"/>
              <a:buChar char="•"/>
            </a:pPr>
            <a:r>
              <a:rPr lang="en-US" sz="2000" dirty="0" smtClean="0"/>
              <a:t>Listen actively as each pair reads their paraphrase</a:t>
            </a:r>
          </a:p>
          <a:p>
            <a:pPr marL="800100" lvl="1" indent="-342900">
              <a:buFont typeface="Arial" charset="0"/>
              <a:buChar char="•"/>
            </a:pPr>
            <a:r>
              <a:rPr lang="en-US" sz="2000" dirty="0" smtClean="0"/>
              <a:t>Collaborate and come to consensus to chart your paraphrase as an expert group</a:t>
            </a:r>
          </a:p>
          <a:p>
            <a:pPr marL="800100" lvl="1" indent="-342900">
              <a:buFont typeface="Arial" charset="0"/>
              <a:buChar char="•"/>
            </a:pPr>
            <a:endParaRPr lang="en-US" sz="1000" dirty="0"/>
          </a:p>
          <a:p>
            <a:pPr marL="342900" indent="-342900">
              <a:buFont typeface="Arial" charset="0"/>
              <a:buChar char="•"/>
            </a:pPr>
            <a:r>
              <a:rPr lang="en-US" sz="2000" dirty="0" smtClean="0"/>
              <a:t>Be ready to share out with the class</a:t>
            </a: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1692" y="295222"/>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296" y="295222"/>
            <a:ext cx="4596211" cy="5698911"/>
          </a:xfrm>
          <a:prstGeom prst="rect">
            <a:avLst/>
          </a:prstGeom>
          <a:ln>
            <a:solidFill>
              <a:schemeClr val="tx1"/>
            </a:solidFill>
          </a:ln>
        </p:spPr>
      </p:pic>
      <p:sp>
        <p:nvSpPr>
          <p:cNvPr id="14" name="Rectangle 13"/>
          <p:cNvSpPr/>
          <p:nvPr/>
        </p:nvSpPr>
        <p:spPr>
          <a:xfrm>
            <a:off x="7269850" y="3610957"/>
            <a:ext cx="2227551" cy="74230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626997" y="3780234"/>
            <a:ext cx="2038913" cy="1477328"/>
          </a:xfrm>
          <a:prstGeom prst="rect">
            <a:avLst/>
          </a:prstGeom>
          <a:noFill/>
        </p:spPr>
        <p:txBody>
          <a:bodyPr wrap="square" rtlCol="0">
            <a:spAutoFit/>
          </a:bodyPr>
          <a:lstStyle/>
          <a:p>
            <a:r>
              <a:rPr lang="en-US" dirty="0" smtClean="0"/>
              <a:t>Americans </a:t>
            </a:r>
            <a:r>
              <a:rPr lang="en-US" smtClean="0"/>
              <a:t>were afraid of the Native Americans because they were different from them. </a:t>
            </a:r>
            <a:endParaRPr lang="en-US" dirty="0"/>
          </a:p>
        </p:txBody>
      </p:sp>
    </p:spTree>
    <p:extLst>
      <p:ext uri="{BB962C8B-B14F-4D97-AF65-F5344CB8AC3E}">
        <p14:creationId xmlns:p14="http://schemas.microsoft.com/office/powerpoint/2010/main" val="12042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THREE READS—2</a:t>
            </a:r>
            <a:r>
              <a:rPr lang="en-US" sz="2400" b="1" baseline="30000" dirty="0" smtClean="0">
                <a:solidFill>
                  <a:schemeClr val="bg1"/>
                </a:solidFill>
              </a:rPr>
              <a:t>nd</a:t>
            </a:r>
            <a:r>
              <a:rPr lang="en-US" sz="2400" b="1" dirty="0" smtClean="0">
                <a:solidFill>
                  <a:schemeClr val="bg1"/>
                </a:solidFill>
              </a:rPr>
              <a:t> READ</a:t>
            </a:r>
            <a:endParaRPr lang="en-US" sz="2400" b="1" dirty="0">
              <a:solidFill>
                <a:schemeClr val="bg1"/>
              </a:solidFill>
            </a:endParaRPr>
          </a:p>
        </p:txBody>
      </p:sp>
      <p:sp>
        <p:nvSpPr>
          <p:cNvPr id="7" name="TextBox 6"/>
          <p:cNvSpPr txBox="1"/>
          <p:nvPr/>
        </p:nvSpPr>
        <p:spPr>
          <a:xfrm>
            <a:off x="2224340" y="211773"/>
            <a:ext cx="4548554" cy="1569660"/>
          </a:xfrm>
          <a:prstGeom prst="rect">
            <a:avLst/>
          </a:prstGeom>
          <a:noFill/>
        </p:spPr>
        <p:txBody>
          <a:bodyPr wrap="square" rtlCol="0">
            <a:spAutoFit/>
          </a:bodyPr>
          <a:lstStyle/>
          <a:p>
            <a:r>
              <a:rPr lang="en-US" sz="4800" b="1" dirty="0" smtClean="0">
                <a:latin typeface="+mj-lt"/>
              </a:rPr>
              <a:t>THREE READS – 2</a:t>
            </a:r>
            <a:r>
              <a:rPr lang="en-US" sz="4800" b="1" baseline="30000" dirty="0" smtClean="0">
                <a:latin typeface="+mj-lt"/>
              </a:rPr>
              <a:t>nd</a:t>
            </a:r>
            <a:r>
              <a:rPr lang="en-US" sz="4800" b="1" dirty="0" smtClean="0">
                <a:latin typeface="+mj-lt"/>
              </a:rPr>
              <a:t> READ</a:t>
            </a:r>
            <a:endParaRPr lang="en-US" sz="4800" b="1" dirty="0">
              <a:latin typeface="+mj-lt"/>
            </a:endParaRPr>
          </a:p>
        </p:txBody>
      </p:sp>
      <p:sp>
        <p:nvSpPr>
          <p:cNvPr id="8" name="TextBox 7"/>
          <p:cNvSpPr txBox="1"/>
          <p:nvPr/>
        </p:nvSpPr>
        <p:spPr>
          <a:xfrm>
            <a:off x="549768" y="1898161"/>
            <a:ext cx="5921371" cy="4339650"/>
          </a:xfrm>
          <a:prstGeom prst="rect">
            <a:avLst/>
          </a:prstGeom>
          <a:noFill/>
        </p:spPr>
        <p:txBody>
          <a:bodyPr wrap="square" rtlCol="0">
            <a:spAutoFit/>
          </a:bodyPr>
          <a:lstStyle/>
          <a:p>
            <a:r>
              <a:rPr lang="en-US" sz="2400" b="1" dirty="0" smtClean="0"/>
              <a:t>2</a:t>
            </a:r>
            <a:r>
              <a:rPr lang="en-US" sz="2400" b="1" baseline="30000" dirty="0" smtClean="0"/>
              <a:t>nd</a:t>
            </a:r>
            <a:r>
              <a:rPr lang="en-US" sz="2400" b="1" dirty="0" smtClean="0"/>
              <a:t> read </a:t>
            </a:r>
            <a:r>
              <a:rPr lang="en-US" sz="2400" dirty="0" smtClean="0"/>
              <a:t>– </a:t>
            </a:r>
            <a:r>
              <a:rPr lang="en-US" sz="2400" dirty="0"/>
              <a:t>Paraphrase the text</a:t>
            </a:r>
          </a:p>
          <a:p>
            <a:pPr marL="742950" lvl="1" indent="-285750">
              <a:buFont typeface="Arial" charset="0"/>
              <a:buChar char="•"/>
            </a:pPr>
            <a:r>
              <a:rPr lang="en-US" sz="2400" dirty="0"/>
              <a:t>How can you say it in your own words</a:t>
            </a:r>
            <a:r>
              <a:rPr lang="en-US" sz="2400" dirty="0" smtClean="0"/>
              <a:t>?</a:t>
            </a:r>
          </a:p>
          <a:p>
            <a:endParaRPr lang="en-US" sz="1200" dirty="0"/>
          </a:p>
          <a:p>
            <a:pPr marL="342900" indent="-342900">
              <a:buFont typeface="Arial" charset="0"/>
              <a:buChar char="•"/>
            </a:pPr>
            <a:r>
              <a:rPr lang="en-US" sz="2400" dirty="0" smtClean="0"/>
              <a:t>Listen actively as each expert team shares out their charted paraphrase. </a:t>
            </a:r>
          </a:p>
          <a:p>
            <a:pPr marL="800100" lvl="1" indent="-342900">
              <a:buFont typeface="Arial" charset="0"/>
              <a:buChar char="•"/>
            </a:pPr>
            <a:endParaRPr lang="en-US" sz="1200" dirty="0"/>
          </a:p>
          <a:p>
            <a:pPr marL="742950" lvl="1" indent="-285750">
              <a:buFont typeface="Arial" charset="0"/>
              <a:buChar char="•"/>
            </a:pPr>
            <a:r>
              <a:rPr lang="en-US" sz="2400" dirty="0" smtClean="0"/>
              <a:t>1s</a:t>
            </a:r>
          </a:p>
          <a:p>
            <a:pPr marL="742950" lvl="1" indent="-285750">
              <a:buFont typeface="Arial" charset="0"/>
              <a:buChar char="•"/>
            </a:pPr>
            <a:r>
              <a:rPr lang="en-US" sz="2400" dirty="0" smtClean="0"/>
              <a:t>2s</a:t>
            </a:r>
          </a:p>
          <a:p>
            <a:pPr marL="742950" lvl="1" indent="-285750">
              <a:buFont typeface="Arial" charset="0"/>
              <a:buChar char="•"/>
            </a:pPr>
            <a:r>
              <a:rPr lang="en-US" sz="2400" dirty="0" smtClean="0"/>
              <a:t>3s</a:t>
            </a:r>
          </a:p>
          <a:p>
            <a:pPr marL="742950" lvl="1" indent="-285750">
              <a:buFont typeface="Arial" charset="0"/>
              <a:buChar char="•"/>
            </a:pPr>
            <a:r>
              <a:rPr lang="en-US" sz="2400" dirty="0" smtClean="0"/>
              <a:t>4s</a:t>
            </a:r>
          </a:p>
          <a:p>
            <a:pPr marL="742950" lvl="1" indent="-285750">
              <a:buFont typeface="Arial" charset="0"/>
              <a:buChar char="•"/>
            </a:pPr>
            <a:r>
              <a:rPr lang="en-US" sz="2400" dirty="0" smtClean="0"/>
              <a:t>5s</a:t>
            </a:r>
          </a:p>
          <a:p>
            <a:pPr marL="742950" lvl="1" indent="-285750">
              <a:buFont typeface="Arial" charset="0"/>
              <a:buChar char="•"/>
            </a:pPr>
            <a:endParaRPr lang="en-US" sz="1200" dirty="0"/>
          </a:p>
          <a:p>
            <a:pPr marL="285750" indent="-285750">
              <a:buFont typeface="Arial" charset="0"/>
              <a:buChar char="•"/>
            </a:pPr>
            <a:r>
              <a:rPr lang="en-US" sz="2400" dirty="0"/>
              <a:t>Annotate the ideas on your own paper.</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1692" y="295222"/>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296" y="295222"/>
            <a:ext cx="4596211" cy="5698911"/>
          </a:xfrm>
          <a:prstGeom prst="rect">
            <a:avLst/>
          </a:prstGeom>
          <a:ln>
            <a:solidFill>
              <a:schemeClr val="tx1"/>
            </a:solidFill>
          </a:ln>
        </p:spPr>
      </p:pic>
    </p:spTree>
    <p:extLst>
      <p:ext uri="{BB962C8B-B14F-4D97-AF65-F5344CB8AC3E}">
        <p14:creationId xmlns:p14="http://schemas.microsoft.com/office/powerpoint/2010/main" val="137644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a:t>
            </a:r>
            <a:endParaRPr lang="en-US" sz="2400" dirty="0">
              <a:solidFill>
                <a:schemeClr val="bg1"/>
              </a:solidFill>
            </a:endParaRPr>
          </a:p>
        </p:txBody>
      </p:sp>
      <p:sp>
        <p:nvSpPr>
          <p:cNvPr id="8" name="Rectangle 7"/>
          <p:cNvSpPr/>
          <p:nvPr/>
        </p:nvSpPr>
        <p:spPr>
          <a:xfrm>
            <a:off x="323536" y="1788312"/>
            <a:ext cx="4645882" cy="4278094"/>
          </a:xfrm>
          <a:prstGeom prst="rect">
            <a:avLst/>
          </a:prstGeom>
        </p:spPr>
        <p:txBody>
          <a:bodyPr wrap="square">
            <a:spAutoFit/>
          </a:bodyPr>
          <a:lstStyle/>
          <a:p>
            <a:r>
              <a:rPr lang="en-US" sz="2800" dirty="0" smtClean="0">
                <a:latin typeface="Calibri" charset="0"/>
                <a:ea typeface="Calibri" charset="0"/>
                <a:cs typeface="Calibri" charset="0"/>
              </a:rPr>
              <a:t>Let’s review what we know about infographics:</a:t>
            </a:r>
          </a:p>
          <a:p>
            <a:endParaRPr lang="en-US" sz="1200" dirty="0" smtClean="0">
              <a:latin typeface="Calibri" charset="0"/>
              <a:ea typeface="Calibri" charset="0"/>
              <a:cs typeface="Calibri" charset="0"/>
            </a:endParaRPr>
          </a:p>
          <a:p>
            <a:pPr marL="457200" indent="-457200">
              <a:buFont typeface="Arial" charset="0"/>
              <a:buChar char="•"/>
            </a:pPr>
            <a:r>
              <a:rPr lang="en-US" sz="2800" dirty="0">
                <a:latin typeface="Calibri" charset="0"/>
                <a:ea typeface="Calibri" charset="0"/>
                <a:cs typeface="Calibri" charset="0"/>
              </a:rPr>
              <a:t>How is the information organized</a:t>
            </a:r>
            <a:r>
              <a:rPr lang="en-US" sz="2800" dirty="0" smtClean="0">
                <a:latin typeface="Calibri" charset="0"/>
                <a:ea typeface="Calibri" charset="0"/>
                <a:cs typeface="Calibri" charset="0"/>
              </a:rPr>
              <a:t>?</a:t>
            </a:r>
          </a:p>
          <a:p>
            <a:pPr marL="457200" indent="-457200">
              <a:buFont typeface="Arial" charset="0"/>
              <a:buChar char="•"/>
            </a:pPr>
            <a:endParaRPr lang="en-US" sz="1200" dirty="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text elements (visuals and words) are included? </a:t>
            </a:r>
          </a:p>
          <a:p>
            <a:pPr marL="171450" indent="-171450">
              <a:buFont typeface="Arial" charset="0"/>
              <a:buChar char="•"/>
            </a:pPr>
            <a:endParaRPr lang="en-US" sz="1200" dirty="0">
              <a:latin typeface="Calibri" charset="0"/>
              <a:ea typeface="Calibri" charset="0"/>
              <a:cs typeface="Calibri" charset="0"/>
            </a:endParaRPr>
          </a:p>
          <a:p>
            <a:pPr marL="171450" indent="-171450">
              <a:buFont typeface="Arial" charset="0"/>
              <a:buChar char="•"/>
            </a:pPr>
            <a:endParaRPr lang="en-US" sz="1200" dirty="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How is language used to present ideas?</a:t>
            </a:r>
            <a:endParaRPr lang="en-US" sz="2800" dirty="0"/>
          </a:p>
        </p:txBody>
      </p:sp>
      <p:sp>
        <p:nvSpPr>
          <p:cNvPr id="2" name="TextBox 1"/>
          <p:cNvSpPr txBox="1"/>
          <p:nvPr/>
        </p:nvSpPr>
        <p:spPr>
          <a:xfrm>
            <a:off x="1478774" y="200439"/>
            <a:ext cx="10311346" cy="1938992"/>
          </a:xfrm>
          <a:prstGeom prst="rect">
            <a:avLst/>
          </a:prstGeom>
          <a:noFill/>
        </p:spPr>
        <p:txBody>
          <a:bodyPr wrap="square" rtlCol="0">
            <a:spAutoFit/>
          </a:bodyPr>
          <a:lstStyle/>
          <a:p>
            <a:r>
              <a:rPr lang="en-US" sz="4000" dirty="0" smtClean="0"/>
              <a:t>What </a:t>
            </a:r>
            <a:r>
              <a:rPr lang="en-US" sz="4000" dirty="0"/>
              <a:t>do you know about infographics? </a:t>
            </a:r>
            <a:r>
              <a:rPr lang="en-US" sz="4000" dirty="0" smtClean="0"/>
              <a:t>What is the purpose?</a:t>
            </a:r>
            <a:endParaRPr lang="en-US" sz="4000" dirty="0"/>
          </a:p>
          <a:p>
            <a:endParaRPr lang="en-US" sz="4000" b="1" dirty="0">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36" y="279951"/>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418" y="1664578"/>
            <a:ext cx="7039364" cy="4552122"/>
          </a:xfrm>
          <a:prstGeom prst="rect">
            <a:avLst/>
          </a:prstGeom>
        </p:spPr>
      </p:pic>
    </p:spTree>
    <p:extLst>
      <p:ext uri="{BB962C8B-B14F-4D97-AF65-F5344CB8AC3E}">
        <p14:creationId xmlns:p14="http://schemas.microsoft.com/office/powerpoint/2010/main" val="8295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40" y="6396335"/>
            <a:ext cx="10048765" cy="461665"/>
          </a:xfrm>
          <a:prstGeom prst="rect">
            <a:avLst/>
          </a:prstGeom>
          <a:noFill/>
        </p:spPr>
        <p:txBody>
          <a:bodyPr wrap="square" rtlCol="0">
            <a:spAutoFit/>
          </a:bodyPr>
          <a:lstStyle/>
          <a:p>
            <a:r>
              <a:rPr lang="en-US" sz="2400" b="1" smtClean="0">
                <a:solidFill>
                  <a:schemeClr val="bg1"/>
                </a:solidFill>
              </a:rPr>
              <a:t>THREE READS—3</a:t>
            </a:r>
            <a:r>
              <a:rPr lang="en-US" sz="2400" b="1" baseline="30000" smtClean="0">
                <a:solidFill>
                  <a:schemeClr val="bg1"/>
                </a:solidFill>
              </a:rPr>
              <a:t>rd</a:t>
            </a:r>
            <a:r>
              <a:rPr lang="en-US" sz="2400" b="1" smtClean="0">
                <a:solidFill>
                  <a:schemeClr val="bg1"/>
                </a:solidFill>
              </a:rPr>
              <a:t> </a:t>
            </a:r>
            <a:r>
              <a:rPr lang="en-US" sz="2400" b="1" dirty="0" smtClean="0">
                <a:solidFill>
                  <a:schemeClr val="bg1"/>
                </a:solidFill>
              </a:rPr>
              <a:t>READ</a:t>
            </a:r>
            <a:endParaRPr lang="en-US" sz="2400" b="1" dirty="0">
              <a:solidFill>
                <a:schemeClr val="bg1"/>
              </a:solidFill>
            </a:endParaRPr>
          </a:p>
        </p:txBody>
      </p:sp>
      <p:sp>
        <p:nvSpPr>
          <p:cNvPr id="7" name="TextBox 6"/>
          <p:cNvSpPr txBox="1"/>
          <p:nvPr/>
        </p:nvSpPr>
        <p:spPr>
          <a:xfrm>
            <a:off x="2256083" y="255611"/>
            <a:ext cx="4548554" cy="1569660"/>
          </a:xfrm>
          <a:prstGeom prst="rect">
            <a:avLst/>
          </a:prstGeom>
          <a:noFill/>
        </p:spPr>
        <p:txBody>
          <a:bodyPr wrap="square" rtlCol="0">
            <a:spAutoFit/>
          </a:bodyPr>
          <a:lstStyle/>
          <a:p>
            <a:r>
              <a:rPr lang="en-US" sz="4800" b="1" dirty="0" smtClean="0">
                <a:latin typeface="+mj-lt"/>
              </a:rPr>
              <a:t>THREE READS – 3</a:t>
            </a:r>
            <a:r>
              <a:rPr lang="en-US" sz="4800" b="1" baseline="30000" dirty="0" smtClean="0">
                <a:latin typeface="+mj-lt"/>
              </a:rPr>
              <a:t>rd</a:t>
            </a:r>
            <a:r>
              <a:rPr lang="en-US" sz="4800" b="1" dirty="0" smtClean="0">
                <a:latin typeface="+mj-lt"/>
              </a:rPr>
              <a:t> READ</a:t>
            </a:r>
            <a:endParaRPr lang="en-US" sz="4800" b="1" dirty="0">
              <a:latin typeface="+mj-lt"/>
            </a:endParaRPr>
          </a:p>
        </p:txBody>
      </p:sp>
      <p:sp>
        <p:nvSpPr>
          <p:cNvPr id="8" name="TextBox 7"/>
          <p:cNvSpPr txBox="1"/>
          <p:nvPr/>
        </p:nvSpPr>
        <p:spPr>
          <a:xfrm>
            <a:off x="386861" y="1940978"/>
            <a:ext cx="6342185" cy="4339650"/>
          </a:xfrm>
          <a:prstGeom prst="rect">
            <a:avLst/>
          </a:prstGeom>
          <a:noFill/>
        </p:spPr>
        <p:txBody>
          <a:bodyPr wrap="square" rtlCol="0">
            <a:spAutoFit/>
          </a:bodyPr>
          <a:lstStyle/>
          <a:p>
            <a:r>
              <a:rPr lang="en-US" sz="2400" b="1" dirty="0"/>
              <a:t>3</a:t>
            </a:r>
            <a:r>
              <a:rPr lang="en-US" sz="2400" b="1" baseline="30000" dirty="0"/>
              <a:t>rd</a:t>
            </a:r>
            <a:r>
              <a:rPr lang="en-US" sz="2400" b="1" dirty="0"/>
              <a:t> read </a:t>
            </a:r>
            <a:r>
              <a:rPr lang="en-US" sz="2400" dirty="0"/>
              <a:t>– Identify evidence in the text to support your ideas</a:t>
            </a:r>
          </a:p>
          <a:p>
            <a:pPr marL="742950" lvl="1" indent="-285750">
              <a:buFont typeface="Arial" charset="0"/>
              <a:buChar char="•"/>
            </a:pPr>
            <a:r>
              <a:rPr lang="en-US" sz="2400" dirty="0"/>
              <a:t>What </a:t>
            </a:r>
            <a:r>
              <a:rPr lang="en-US" sz="2400" dirty="0" smtClean="0"/>
              <a:t>four ideas did you notice in the written text? Cite details to </a:t>
            </a:r>
            <a:r>
              <a:rPr lang="en-US" sz="2400" dirty="0"/>
              <a:t>CLARIFY and FORTIFY your </a:t>
            </a:r>
            <a:r>
              <a:rPr lang="en-US" sz="2400" dirty="0" smtClean="0"/>
              <a:t>ideas</a:t>
            </a:r>
            <a:endParaRPr lang="en-US" sz="2400" dirty="0"/>
          </a:p>
          <a:p>
            <a:pPr marL="742950" lvl="1" indent="-285750">
              <a:buFont typeface="Arial" charset="0"/>
              <a:buChar char="•"/>
            </a:pPr>
            <a:endParaRPr lang="en-US" sz="1200" dirty="0"/>
          </a:p>
          <a:p>
            <a:pPr marL="342900" indent="-342900">
              <a:buFont typeface="Arial" charset="0"/>
              <a:buChar char="•"/>
            </a:pPr>
            <a:r>
              <a:rPr lang="en-US" sz="2400" dirty="0" smtClean="0"/>
              <a:t>You will each work with your partner to re-read the text and discuss what you notice.</a:t>
            </a:r>
          </a:p>
          <a:p>
            <a:pPr marL="342900" indent="-342900">
              <a:buFont typeface="Arial" charset="0"/>
              <a:buChar char="•"/>
            </a:pPr>
            <a:endParaRPr lang="en-US" sz="1200" dirty="0"/>
          </a:p>
          <a:p>
            <a:pPr marL="342900" indent="-342900">
              <a:buFont typeface="Arial" charset="0"/>
              <a:buChar char="•"/>
            </a:pPr>
            <a:r>
              <a:rPr lang="en-US" sz="2400" dirty="0" smtClean="0"/>
              <a:t>This time, focus on citing specific details to CLARIFY and FORTIFY your ideas.</a:t>
            </a:r>
          </a:p>
          <a:p>
            <a:pPr marL="342900" indent="-342900">
              <a:buFont typeface="Arial" charset="0"/>
              <a:buChar char="•"/>
            </a:pPr>
            <a:endParaRPr lang="en-US" sz="1200" dirty="0" smtClean="0"/>
          </a:p>
          <a:p>
            <a:pPr marL="800100" lvl="1" indent="-342900">
              <a:buFont typeface="Arial" charset="0"/>
              <a:buChar char="•"/>
            </a:pPr>
            <a:r>
              <a:rPr lang="en-US" sz="2400" dirty="0" smtClean="0"/>
              <a:t>Use a highlighter to highlight the evidence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6861" y="344704"/>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895" y="172978"/>
            <a:ext cx="4972180" cy="6165503"/>
          </a:xfrm>
          <a:prstGeom prst="rect">
            <a:avLst/>
          </a:prstGeom>
          <a:ln>
            <a:solidFill>
              <a:schemeClr val="tx1"/>
            </a:solidFill>
          </a:ln>
        </p:spPr>
      </p:pic>
    </p:spTree>
    <p:extLst>
      <p:ext uri="{BB962C8B-B14F-4D97-AF65-F5344CB8AC3E}">
        <p14:creationId xmlns:p14="http://schemas.microsoft.com/office/powerpoint/2010/main" val="210055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152" y="62115"/>
            <a:ext cx="4360985" cy="6679879"/>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Written Text and Paraphrase the Text Activity </a:t>
            </a:r>
            <a:r>
              <a:rPr lang="en-US" sz="2400" b="1" dirty="0"/>
              <a:t>in your Artifacts 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flipH="1">
            <a:off x="4686298" y="1165020"/>
            <a:ext cx="266701" cy="400110"/>
          </a:xfrm>
          <a:prstGeom prst="rect">
            <a:avLst/>
          </a:prstGeom>
          <a:noFill/>
        </p:spPr>
        <p:txBody>
          <a:bodyPr wrap="square" rtlCol="0">
            <a:spAutoFit/>
          </a:bodyPr>
          <a:lstStyle/>
          <a:p>
            <a:r>
              <a:rPr lang="en-US" sz="2000" dirty="0"/>
              <a:t>✓</a:t>
            </a:r>
          </a:p>
        </p:txBody>
      </p:sp>
      <p:sp>
        <p:nvSpPr>
          <p:cNvPr id="3" name="Rectangle 2"/>
          <p:cNvSpPr/>
          <p:nvPr/>
        </p:nvSpPr>
        <p:spPr>
          <a:xfrm>
            <a:off x="4686298" y="2450674"/>
            <a:ext cx="415498" cy="369332"/>
          </a:xfrm>
          <a:prstGeom prst="rect">
            <a:avLst/>
          </a:prstGeom>
        </p:spPr>
        <p:txBody>
          <a:bodyPr wrap="none">
            <a:spAutoFit/>
          </a:bodyPr>
          <a:lstStyle/>
          <a:p>
            <a:r>
              <a:rPr lang="en-US" dirty="0"/>
              <a:t>✓</a:t>
            </a:r>
          </a:p>
        </p:txBody>
      </p:sp>
      <p:sp>
        <p:nvSpPr>
          <p:cNvPr id="9" name="Rectangle 8"/>
          <p:cNvSpPr/>
          <p:nvPr/>
        </p:nvSpPr>
        <p:spPr>
          <a:xfrm>
            <a:off x="4686298" y="2229673"/>
            <a:ext cx="415498" cy="369332"/>
          </a:xfrm>
          <a:prstGeom prst="rect">
            <a:avLst/>
          </a:prstGeom>
        </p:spPr>
        <p:txBody>
          <a:bodyPr wrap="none">
            <a:spAutoFit/>
          </a:bodyPr>
          <a:lstStyle/>
          <a:p>
            <a:r>
              <a:rPr lang="en-US" dirty="0"/>
              <a:t>✓</a:t>
            </a:r>
          </a:p>
        </p:txBody>
      </p:sp>
      <p:sp>
        <p:nvSpPr>
          <p:cNvPr id="5" name="TextBox 4"/>
          <p:cNvSpPr txBox="1"/>
          <p:nvPr/>
        </p:nvSpPr>
        <p:spPr>
          <a:xfrm>
            <a:off x="6431675" y="2081342"/>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5861854" y="632544"/>
            <a:ext cx="2250831" cy="369332"/>
          </a:xfrm>
          <a:prstGeom prst="rect">
            <a:avLst/>
          </a:prstGeom>
          <a:noFill/>
        </p:spPr>
        <p:txBody>
          <a:bodyPr wrap="square" rtlCol="0">
            <a:spAutoFit/>
          </a:bodyPr>
          <a:lstStyle/>
          <a:p>
            <a:r>
              <a:rPr lang="en-US" dirty="0" smtClean="0"/>
              <a:t>Trail of Tears</a:t>
            </a:r>
            <a:endParaRPr lang="en-US" dirty="0"/>
          </a:p>
        </p:txBody>
      </p:sp>
      <p:sp>
        <p:nvSpPr>
          <p:cNvPr id="14" name="TextBox 13"/>
          <p:cNvSpPr txBox="1"/>
          <p:nvPr/>
        </p:nvSpPr>
        <p:spPr>
          <a:xfrm flipH="1">
            <a:off x="4686298" y="1678237"/>
            <a:ext cx="266701"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4470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3346450"/>
          </a:xfrm>
        </p:spPr>
        <p:txBody>
          <a:bodyPr>
            <a:noAutofit/>
          </a:bodyPr>
          <a:lstStyle/>
          <a:p>
            <a:pPr marL="0" indent="0">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sz="1000" dirty="0">
              <a:latin typeface="Calibri" charset="0"/>
              <a:ea typeface="Calibri" charset="0"/>
              <a:cs typeface="Calibri" charset="0"/>
            </a:endParaRPr>
          </a:p>
          <a:p>
            <a:pPr lvl="1">
              <a:buFont typeface="Wingdings" charset="2"/>
              <a:buChar char="ü"/>
            </a:pPr>
            <a:r>
              <a:rPr lang="en-US" sz="2000" dirty="0">
                <a:latin typeface="Calibri" charset="0"/>
                <a:ea typeface="Calibri" charset="0"/>
                <a:cs typeface="Calibri" charset="0"/>
              </a:rPr>
              <a:t>read a text closely three times</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had </a:t>
            </a:r>
            <a:r>
              <a:rPr lang="en-US" sz="2000" dirty="0">
                <a:latin typeface="Calibri" charset="0"/>
                <a:ea typeface="Calibri" charset="0"/>
                <a:cs typeface="Calibri" charset="0"/>
              </a:rPr>
              <a:t>a Constructive Conversation with a partner</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collaborated </a:t>
            </a:r>
            <a:r>
              <a:rPr lang="en-US" sz="2000" dirty="0">
                <a:latin typeface="Calibri" charset="0"/>
                <a:ea typeface="Calibri" charset="0"/>
                <a:cs typeface="Calibri" charset="0"/>
              </a:rPr>
              <a:t>with a partner to paraphrase a written </a:t>
            </a:r>
            <a:r>
              <a:rPr lang="en-US" sz="2000" dirty="0" smtClean="0">
                <a:latin typeface="Calibri" charset="0"/>
                <a:ea typeface="Calibri" charset="0"/>
                <a:cs typeface="Calibri" charset="0"/>
              </a:rPr>
              <a:t>text</a:t>
            </a:r>
          </a:p>
          <a:p>
            <a:pPr lvl="1">
              <a:buFont typeface="Wingdings" charset="2"/>
              <a:buChar char="ü"/>
            </a:pPr>
            <a:endParaRPr lang="en-US" sz="12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added </a:t>
            </a:r>
            <a:r>
              <a:rPr lang="en-US" sz="2000" dirty="0">
                <a:latin typeface="Calibri" charset="0"/>
                <a:ea typeface="Calibri" charset="0"/>
                <a:cs typeface="Calibri" charset="0"/>
              </a:rPr>
              <a:t>to your artifacts </a:t>
            </a:r>
            <a:r>
              <a:rPr lang="en-US" sz="2000" dirty="0" smtClean="0">
                <a:latin typeface="Calibri" charset="0"/>
                <a:ea typeface="Calibri" charset="0"/>
                <a:cs typeface="Calibri" charset="0"/>
              </a:rPr>
              <a:t>folder</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did paraphrasing help you understand the text?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9" y="497264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098405" y="4339757"/>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12742" y="4963620"/>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7325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dissolve">
                                      <p:cBhvr>
                                        <p:cTn id="10" dur="500"/>
                                        <p:tgtEl>
                                          <p:spTgt spid="3">
                                            <p:txEl>
                                              <p:pRg st="9" end="9"/>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dissolve">
                                      <p:cBhvr>
                                        <p:cTn id="28" dur="500"/>
                                        <p:tgtEl>
                                          <p:spTgt spid="10">
                                            <p:txEl>
                                              <p:pRg st="1" end="1"/>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dissolve">
                                      <p:cBhvr>
                                        <p:cTn id="3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4998491"/>
            <a:ext cx="11778017" cy="1330657"/>
          </a:xfrm>
        </p:spPr>
        <p:txBody>
          <a:bodyPr/>
          <a:lstStyle/>
          <a:p>
            <a:pPr algn="ctr"/>
            <a:r>
              <a:rPr lang="en-US" sz="5400" b="1" dirty="0" smtClean="0"/>
              <a:t>Interacting with Written Text</a:t>
            </a:r>
            <a:endParaRPr lang="en-US" sz="5400" b="1" dirty="0"/>
          </a:p>
        </p:txBody>
      </p:sp>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745" r="1387" b="17891"/>
          <a:stretch/>
        </p:blipFill>
        <p:spPr>
          <a:xfrm>
            <a:off x="503368" y="534013"/>
            <a:ext cx="3497525" cy="3575714"/>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265808" y="1600046"/>
            <a:ext cx="7824715" cy="1631216"/>
          </a:xfrm>
          <a:prstGeom prst="rect">
            <a:avLst/>
          </a:prstGeom>
          <a:noFill/>
        </p:spPr>
        <p:txBody>
          <a:bodyPr wrap="square" rtlCol="0">
            <a:spAutoFit/>
          </a:bodyPr>
          <a:lstStyle/>
          <a:p>
            <a:r>
              <a:rPr lang="en-US" sz="10000" b="1" dirty="0" smtClean="0">
                <a:solidFill>
                  <a:schemeClr val="accent1"/>
                </a:solidFill>
              </a:rPr>
              <a:t>LESSON 4B</a:t>
            </a:r>
            <a:endParaRPr lang="en-US" sz="10000" b="1" dirty="0">
              <a:solidFill>
                <a:schemeClr val="accent1"/>
              </a:solidFill>
            </a:endParaRPr>
          </a:p>
        </p:txBody>
      </p:sp>
    </p:spTree>
    <p:extLst>
      <p:ext uri="{BB962C8B-B14F-4D97-AF65-F5344CB8AC3E}">
        <p14:creationId xmlns:p14="http://schemas.microsoft.com/office/powerpoint/2010/main" val="19155376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468438"/>
            <a:ext cx="10058400" cy="4570412"/>
          </a:xfrm>
        </p:spPr>
        <p:txBody>
          <a:bodyPr>
            <a:noAutofit/>
          </a:bodyPr>
          <a:lstStyle/>
          <a:p>
            <a:pPr marL="0" indent="0">
              <a:buNone/>
            </a:pPr>
            <a:r>
              <a:rPr lang="en-US" sz="3600" dirty="0">
                <a:latin typeface="Calibri" charset="0"/>
                <a:ea typeface="Calibri" charset="0"/>
                <a:cs typeface="Calibri" charset="0"/>
              </a:rPr>
              <a:t>In this lesson, </a:t>
            </a:r>
            <a:r>
              <a:rPr lang="en-US" sz="3600" dirty="0" smtClean="0">
                <a:latin typeface="Calibri" charset="0"/>
                <a:ea typeface="Calibri" charset="0"/>
                <a:cs typeface="Calibri" charset="0"/>
              </a:rPr>
              <a:t>you </a:t>
            </a:r>
            <a:r>
              <a:rPr lang="en-US" sz="3600" dirty="0">
                <a:latin typeface="Calibri" charset="0"/>
                <a:ea typeface="Calibri" charset="0"/>
                <a:cs typeface="Calibri" charset="0"/>
              </a:rPr>
              <a:t>will... </a:t>
            </a:r>
            <a:endParaRPr lang="en-US" sz="3600" dirty="0" smtClean="0">
              <a:latin typeface="Calibri" charset="0"/>
              <a:ea typeface="Calibri" charset="0"/>
              <a:cs typeface="Calibri" charset="0"/>
            </a:endParaRPr>
          </a:p>
          <a:p>
            <a:endParaRPr lang="en-US" sz="5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listen actively to a Model Constructive Conversation about a written text</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have a Constructive Conversation with a partner</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collaborate with a partner to take notes using a graphic organizer</a:t>
            </a:r>
          </a:p>
          <a:p>
            <a:pPr lvl="1">
              <a:buFont typeface="Wingdings" charset="2"/>
              <a:buChar char="q"/>
            </a:pPr>
            <a:endParaRPr lang="en-US" sz="8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add to your artifacts folder</a:t>
            </a:r>
          </a:p>
          <a:p>
            <a:pPr lvl="1"/>
            <a:endParaRPr lang="en-US" sz="800" dirty="0">
              <a:latin typeface="Calibri" charset="0"/>
              <a:ea typeface="Calibri" charset="0"/>
              <a:cs typeface="Calibri" charset="0"/>
            </a:endParaRPr>
          </a:p>
        </p:txBody>
      </p:sp>
      <p:sp>
        <p:nvSpPr>
          <p:cNvPr id="2" name="Title 1"/>
          <p:cNvSpPr>
            <a:spLocks noGrp="1"/>
          </p:cNvSpPr>
          <p:nvPr>
            <p:ph type="title" idx="4294967295"/>
          </p:nvPr>
        </p:nvSpPr>
        <p:spPr>
          <a:xfrm>
            <a:off x="0" y="674688"/>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1195" y="421350"/>
            <a:ext cx="4115597" cy="1299662"/>
          </a:xfrm>
          <a:prstGeom prst="rect">
            <a:avLst/>
          </a:prstGeom>
        </p:spPr>
      </p:pic>
    </p:spTree>
    <p:extLst>
      <p:ext uri="{BB962C8B-B14F-4D97-AF65-F5344CB8AC3E}">
        <p14:creationId xmlns:p14="http://schemas.microsoft.com/office/powerpoint/2010/main" val="3530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0509" y="521957"/>
            <a:ext cx="3718813" cy="954107"/>
          </a:xfrm>
          <a:prstGeom prst="rect">
            <a:avLst/>
          </a:prstGeom>
        </p:spPr>
        <p:txBody>
          <a:bodyPr wrap="square">
            <a:spAutoFit/>
          </a:bodyPr>
          <a:lstStyle/>
          <a:p>
            <a:pPr marL="0" lvl="1"/>
            <a:r>
              <a:rPr lang="en-US" sz="2800" dirty="0"/>
              <a:t>Use your </a:t>
            </a:r>
            <a:r>
              <a:rPr lang="en-US" sz="2800" b="1" dirty="0"/>
              <a:t>think time </a:t>
            </a:r>
            <a:r>
              <a:rPr lang="en-US" sz="2800" dirty="0"/>
              <a:t>to study the </a:t>
            </a:r>
            <a:r>
              <a:rPr lang="en-US" sz="2800" dirty="0" smtClean="0"/>
              <a:t>written </a:t>
            </a:r>
            <a:r>
              <a:rPr lang="en-US" sz="2800" smtClean="0"/>
              <a:t>text.</a:t>
            </a:r>
            <a:endParaRPr lang="en-US" sz="2800" dirty="0" smtClean="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44" y="403777"/>
            <a:ext cx="1426383" cy="1190468"/>
          </a:xfrm>
          <a:prstGeom prst="rect">
            <a:avLst/>
          </a:prstGeom>
          <a:ln w="38100">
            <a:solidFill>
              <a:schemeClr val="accent1"/>
            </a:solidFill>
          </a:ln>
          <a:effectLst>
            <a:glow rad="139700">
              <a:schemeClr val="accent1">
                <a:lumMod val="40000"/>
                <a:lumOff val="60000"/>
                <a:alpha val="40000"/>
              </a:schemeClr>
            </a:glow>
          </a:effectLst>
        </p:spPr>
      </p:pic>
      <p:sp>
        <p:nvSpPr>
          <p:cNvPr id="14" name="Rectangle 13"/>
          <p:cNvSpPr/>
          <p:nvPr/>
        </p:nvSpPr>
        <p:spPr>
          <a:xfrm>
            <a:off x="0" y="6428881"/>
            <a:ext cx="12192000" cy="384721"/>
          </a:xfrm>
          <a:prstGeom prst="rect">
            <a:avLst/>
          </a:prstGeom>
        </p:spPr>
        <p:txBody>
          <a:bodyPr wrap="square">
            <a:spAutoFit/>
          </a:bodyPr>
          <a:lstStyle/>
          <a:p>
            <a:pPr marL="0" lvl="1"/>
            <a:r>
              <a:rPr lang="en-US" sz="1900" b="1" dirty="0" smtClean="0">
                <a:solidFill>
                  <a:schemeClr val="bg1"/>
                </a:solidFill>
              </a:rPr>
              <a:t>Prompt: What do you notice? Make connections across the visual texts. Cite details to CLARIFY and FORTIFY your ideas.</a:t>
            </a:r>
            <a:endParaRPr lang="en-US" sz="1900" b="1" dirty="0">
              <a:solidFill>
                <a:schemeClr val="bg1"/>
              </a:solidFill>
            </a:endParaRPr>
          </a:p>
        </p:txBody>
      </p:sp>
      <p:sp>
        <p:nvSpPr>
          <p:cNvPr id="16" name="Rectangle 15"/>
          <p:cNvSpPr/>
          <p:nvPr/>
        </p:nvSpPr>
        <p:spPr>
          <a:xfrm>
            <a:off x="679844" y="2275321"/>
            <a:ext cx="4374756" cy="3539430"/>
          </a:xfrm>
          <a:prstGeom prst="rect">
            <a:avLst/>
          </a:prstGeom>
        </p:spPr>
        <p:txBody>
          <a:bodyPr wrap="square">
            <a:spAutoFit/>
          </a:bodyPr>
          <a:lstStyle/>
          <a:p>
            <a:pPr marL="0" lvl="1"/>
            <a:r>
              <a:rPr lang="en-US" sz="2800" dirty="0" smtClean="0"/>
              <a:t>Review your artifacts from the Three Reads lesson.</a:t>
            </a:r>
          </a:p>
          <a:p>
            <a:pPr marL="0" lvl="1"/>
            <a:endParaRPr lang="en-US" sz="2800" dirty="0"/>
          </a:p>
          <a:p>
            <a:pPr marL="0" lvl="1"/>
            <a:r>
              <a:rPr lang="en-US" sz="2800" b="1" dirty="0" smtClean="0"/>
              <a:t>What do you notice in the written text? Cite details to CLARIFY and FORTIFY your ideas</a:t>
            </a:r>
          </a:p>
          <a:p>
            <a:pPr marL="0" lvl="1"/>
            <a:endParaRPr lang="en-US" sz="2800" dirty="0" smtClean="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749" y="403777"/>
            <a:ext cx="4210719" cy="5221292"/>
          </a:xfrm>
          <a:prstGeom prst="rect">
            <a:avLst/>
          </a:prstGeom>
          <a:ln>
            <a:solidFill>
              <a:schemeClr val="tx1"/>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322" y="1454759"/>
            <a:ext cx="3916350" cy="4855941"/>
          </a:xfrm>
          <a:prstGeom prst="rect">
            <a:avLst/>
          </a:prstGeom>
          <a:ln>
            <a:solidFill>
              <a:schemeClr val="tx1"/>
            </a:solidFill>
          </a:ln>
        </p:spPr>
      </p:pic>
    </p:spTree>
    <p:extLst>
      <p:ext uri="{BB962C8B-B14F-4D97-AF65-F5344CB8AC3E}">
        <p14:creationId xmlns:p14="http://schemas.microsoft.com/office/powerpoint/2010/main" val="817408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 -Taking Graphic Organizer</a:t>
            </a:r>
            <a:endParaRPr lang="en-US" sz="3600" dirty="0">
              <a:latin typeface="+mj-lt"/>
            </a:endParaRPr>
          </a:p>
        </p:txBody>
      </p:sp>
      <p:sp>
        <p:nvSpPr>
          <p:cNvPr id="7" name="TextBox 4"/>
          <p:cNvSpPr txBox="1">
            <a:spLocks noChangeArrowheads="1"/>
          </p:cNvSpPr>
          <p:nvPr/>
        </p:nvSpPr>
        <p:spPr bwMode="auto">
          <a:xfrm>
            <a:off x="277384" y="1584941"/>
            <a:ext cx="355763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You and your partner will think about the ideas you discussed during your Constructive Conversation </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You must agree on the four strongest ideas</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Each of you will write the same four ideas on your copy of the Graphic Organizer</a:t>
            </a:r>
          </a:p>
          <a:p>
            <a:pPr marL="342900" indent="-342900" eaLnBrk="1" hangingPunct="1">
              <a:buFont typeface="Arial" charset="0"/>
              <a:buChar char="•"/>
            </a:pPr>
            <a:endParaRPr lang="en-US" sz="2000" dirty="0">
              <a:latin typeface="+mn-lt"/>
            </a:endParaRPr>
          </a:p>
        </p:txBody>
      </p:sp>
      <p:sp>
        <p:nvSpPr>
          <p:cNvPr id="4" name="Rectangle 3"/>
          <p:cNvSpPr/>
          <p:nvPr/>
        </p:nvSpPr>
        <p:spPr>
          <a:xfrm>
            <a:off x="4273919" y="477281"/>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591300" y="0"/>
            <a:ext cx="4457700" cy="369332"/>
          </a:xfrm>
          <a:prstGeom prst="rect">
            <a:avLst/>
          </a:prstGeom>
          <a:noFill/>
        </p:spPr>
        <p:txBody>
          <a:bodyPr wrap="square" rtlCol="0">
            <a:spAutoFit/>
          </a:bodyPr>
          <a:lstStyle/>
          <a:p>
            <a:r>
              <a:rPr lang="en-US" b="1" dirty="0" smtClean="0"/>
              <a:t>Written Text – Trail of Tears</a:t>
            </a:r>
            <a:endParaRPr lang="en-US" b="1" dirty="0"/>
          </a:p>
        </p:txBody>
      </p:sp>
    </p:spTree>
    <p:extLst>
      <p:ext uri="{BB962C8B-B14F-4D97-AF65-F5344CB8AC3E}">
        <p14:creationId xmlns:p14="http://schemas.microsoft.com/office/powerpoint/2010/main" val="183037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a:latin typeface="+mn-lt"/>
              </a:rPr>
              <a:t>What do the four ideas you selected make you think?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r>
              <a:rPr lang="en-US" sz="2000" dirty="0" smtClean="0">
                <a:latin typeface="+mn-lt"/>
              </a:rPr>
              <a:t>:</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4" name="Rectangle 3"/>
          <p:cNvSpPr/>
          <p:nvPr/>
        </p:nvSpPr>
        <p:spPr>
          <a:xfrm>
            <a:off x="4300181" y="3780431"/>
            <a:ext cx="3821373" cy="84616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91300" y="0"/>
            <a:ext cx="4457700" cy="369332"/>
          </a:xfrm>
          <a:prstGeom prst="rect">
            <a:avLst/>
          </a:prstGeom>
          <a:noFill/>
        </p:spPr>
        <p:txBody>
          <a:bodyPr wrap="square" rtlCol="0">
            <a:spAutoFit/>
          </a:bodyPr>
          <a:lstStyle/>
          <a:p>
            <a:r>
              <a:rPr lang="en-US" b="1" dirty="0" smtClean="0"/>
              <a:t>Written Text – Trail of Tears</a:t>
            </a:r>
            <a:endParaRPr lang="en-US" b="1" dirty="0"/>
          </a:p>
        </p:txBody>
      </p:sp>
    </p:spTree>
    <p:extLst>
      <p:ext uri="{BB962C8B-B14F-4D97-AF65-F5344CB8AC3E}">
        <p14:creationId xmlns:p14="http://schemas.microsoft.com/office/powerpoint/2010/main" val="121167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Return to the texts and find evidence that supports each idea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a:t>
            </a:r>
            <a:r>
              <a:rPr lang="en-US" sz="2000" dirty="0" smtClean="0">
                <a:latin typeface="+mn-lt"/>
              </a:rPr>
              <a:t>the evidence and provide an explanation</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88573" y="478764"/>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91300" y="0"/>
            <a:ext cx="4457700" cy="369332"/>
          </a:xfrm>
          <a:prstGeom prst="rect">
            <a:avLst/>
          </a:prstGeom>
          <a:noFill/>
        </p:spPr>
        <p:txBody>
          <a:bodyPr wrap="square" rtlCol="0">
            <a:spAutoFit/>
          </a:bodyPr>
          <a:lstStyle/>
          <a:p>
            <a:r>
              <a:rPr lang="en-US" b="1" dirty="0" smtClean="0"/>
              <a:t>Written Text – Trail of Tears</a:t>
            </a:r>
            <a:endParaRPr lang="en-US" b="1" dirty="0"/>
          </a:p>
        </p:txBody>
      </p:sp>
    </p:spTree>
    <p:extLst>
      <p:ext uri="{BB962C8B-B14F-4D97-AF65-F5344CB8AC3E}">
        <p14:creationId xmlns:p14="http://schemas.microsoft.com/office/powerpoint/2010/main" val="12423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585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How does the evidence modify your thinking? What do you think now?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a:t>
            </a:r>
            <a:r>
              <a:rPr lang="en-US" sz="2000" dirty="0" smtClean="0">
                <a:latin typeface="+mn-lt"/>
              </a:rPr>
              <a:t>now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95292" y="3780431"/>
            <a:ext cx="3821373" cy="82643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91300" y="0"/>
            <a:ext cx="4457700" cy="369332"/>
          </a:xfrm>
          <a:prstGeom prst="rect">
            <a:avLst/>
          </a:prstGeom>
          <a:noFill/>
        </p:spPr>
        <p:txBody>
          <a:bodyPr wrap="square" rtlCol="0">
            <a:spAutoFit/>
          </a:bodyPr>
          <a:lstStyle/>
          <a:p>
            <a:r>
              <a:rPr lang="en-US" b="1" dirty="0" smtClean="0"/>
              <a:t>Written Text – Trail of Tears</a:t>
            </a:r>
            <a:endParaRPr lang="en-US" b="1" dirty="0"/>
          </a:p>
        </p:txBody>
      </p:sp>
    </p:spTree>
    <p:extLst>
      <p:ext uri="{BB962C8B-B14F-4D97-AF65-F5344CB8AC3E}">
        <p14:creationId xmlns:p14="http://schemas.microsoft.com/office/powerpoint/2010/main" val="205207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a:t>
            </a:r>
            <a:endParaRPr lang="en-US" sz="2400" dirty="0">
              <a:solidFill>
                <a:schemeClr val="bg1"/>
              </a:solidFill>
            </a:endParaRPr>
          </a:p>
        </p:txBody>
      </p:sp>
      <p:sp>
        <p:nvSpPr>
          <p:cNvPr id="8" name="Rectangle 7"/>
          <p:cNvSpPr/>
          <p:nvPr/>
        </p:nvSpPr>
        <p:spPr>
          <a:xfrm>
            <a:off x="323536" y="1774460"/>
            <a:ext cx="3701926" cy="523220"/>
          </a:xfrm>
          <a:prstGeom prst="rect">
            <a:avLst/>
          </a:prstGeom>
        </p:spPr>
        <p:txBody>
          <a:bodyPr wrap="square">
            <a:spAutoFit/>
          </a:bodyPr>
          <a:lstStyle/>
          <a:p>
            <a:endParaRPr lang="en-US" sz="2800" dirty="0"/>
          </a:p>
        </p:txBody>
      </p:sp>
      <p:sp>
        <p:nvSpPr>
          <p:cNvPr id="2" name="TextBox 1"/>
          <p:cNvSpPr txBox="1"/>
          <p:nvPr/>
        </p:nvSpPr>
        <p:spPr>
          <a:xfrm>
            <a:off x="1286844" y="115614"/>
            <a:ext cx="2844368" cy="1384995"/>
          </a:xfrm>
          <a:prstGeom prst="rect">
            <a:avLst/>
          </a:prstGeom>
          <a:noFill/>
        </p:spPr>
        <p:txBody>
          <a:bodyPr wrap="square" rtlCol="0">
            <a:spAutoFit/>
          </a:bodyPr>
          <a:lstStyle/>
          <a:p>
            <a:r>
              <a:rPr lang="en-US" sz="2800" dirty="0">
                <a:latin typeface="Calibri" charset="0"/>
                <a:ea typeface="Calibri" charset="0"/>
                <a:cs typeface="Calibri" charset="0"/>
              </a:rPr>
              <a:t>How is the information organized?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90" y="178351"/>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301" y="0"/>
            <a:ext cx="8160356" cy="6323815"/>
          </a:xfrm>
          <a:prstGeom prst="rect">
            <a:avLst/>
          </a:prstGeom>
        </p:spPr>
      </p:pic>
      <p:sp>
        <p:nvSpPr>
          <p:cNvPr id="4" name="TextBox 3"/>
          <p:cNvSpPr txBox="1"/>
          <p:nvPr/>
        </p:nvSpPr>
        <p:spPr>
          <a:xfrm>
            <a:off x="144913" y="1494711"/>
            <a:ext cx="3955465" cy="4785926"/>
          </a:xfrm>
          <a:prstGeom prst="rect">
            <a:avLst/>
          </a:prstGeom>
          <a:noFill/>
        </p:spPr>
        <p:txBody>
          <a:bodyPr wrap="square" rtlCol="0">
            <a:spAutoFit/>
          </a:bodyPr>
          <a:lstStyle/>
          <a:p>
            <a:r>
              <a:rPr lang="en-US" sz="2000" b="1" dirty="0" smtClean="0"/>
              <a:t>Sections are logically organized and connected</a:t>
            </a:r>
          </a:p>
          <a:p>
            <a:pPr marL="285750" indent="-285750">
              <a:buFont typeface="Arial" charset="0"/>
              <a:buChar char="•"/>
            </a:pPr>
            <a:r>
              <a:rPr lang="en-US" sz="2000" b="1" dirty="0" smtClean="0"/>
              <a:t>Title</a:t>
            </a:r>
            <a:r>
              <a:rPr lang="en-US" sz="2000" dirty="0" smtClean="0"/>
              <a:t> presents a </a:t>
            </a:r>
            <a:r>
              <a:rPr lang="en-US" sz="2000" b="1" dirty="0" smtClean="0"/>
              <a:t>main idea</a:t>
            </a:r>
            <a:r>
              <a:rPr lang="en-US" sz="2000" dirty="0" smtClean="0"/>
              <a:t> in the form of a question</a:t>
            </a:r>
          </a:p>
          <a:p>
            <a:pPr marL="285750" indent="-285750">
              <a:buFont typeface="Arial" charset="0"/>
              <a:buChar char="•"/>
            </a:pPr>
            <a:endParaRPr lang="en-US" sz="500" dirty="0" smtClean="0"/>
          </a:p>
          <a:p>
            <a:pPr marL="285750" indent="-285750">
              <a:buFont typeface="Arial" charset="0"/>
              <a:buChar char="•"/>
            </a:pPr>
            <a:r>
              <a:rPr lang="en-US" sz="2000" b="1" dirty="0" smtClean="0"/>
              <a:t>Example 1: </a:t>
            </a:r>
            <a:r>
              <a:rPr lang="en-US" sz="2000" dirty="0" smtClean="0"/>
              <a:t>Gives evidence to answer the question</a:t>
            </a:r>
          </a:p>
          <a:p>
            <a:pPr marL="285750" indent="-285750">
              <a:buFont typeface="Arial" charset="0"/>
              <a:buChar char="•"/>
            </a:pPr>
            <a:endParaRPr lang="en-US" sz="500" dirty="0" smtClean="0"/>
          </a:p>
          <a:p>
            <a:pPr marL="285750" indent="-285750">
              <a:buFont typeface="Arial" charset="0"/>
              <a:buChar char="•"/>
            </a:pPr>
            <a:r>
              <a:rPr lang="en-US" sz="2000" b="1" dirty="0" smtClean="0"/>
              <a:t>Example 2: </a:t>
            </a:r>
            <a:r>
              <a:rPr lang="en-US" sz="2000" dirty="0" smtClean="0"/>
              <a:t>Poses another question and explains the answer by showing a process</a:t>
            </a:r>
          </a:p>
          <a:p>
            <a:pPr marL="285750" indent="-285750">
              <a:buFont typeface="Arial" charset="0"/>
              <a:buChar char="•"/>
            </a:pPr>
            <a:endParaRPr lang="en-US" sz="500" dirty="0" smtClean="0"/>
          </a:p>
          <a:p>
            <a:pPr marL="285750" indent="-285750">
              <a:buFont typeface="Arial" charset="0"/>
              <a:buChar char="•"/>
            </a:pPr>
            <a:r>
              <a:rPr lang="en-US" sz="2000" b="1" dirty="0" smtClean="0"/>
              <a:t>Example 3: </a:t>
            </a:r>
            <a:r>
              <a:rPr lang="en-US" sz="2000" dirty="0" smtClean="0"/>
              <a:t>Provides data as supporting evidence</a:t>
            </a:r>
          </a:p>
          <a:p>
            <a:pPr marL="285750" indent="-285750">
              <a:buFont typeface="Arial" charset="0"/>
              <a:buChar char="•"/>
            </a:pPr>
            <a:endParaRPr lang="en-US" sz="500" dirty="0" smtClean="0"/>
          </a:p>
          <a:p>
            <a:pPr marL="285750" indent="-285750">
              <a:buFont typeface="Arial" charset="0"/>
              <a:buChar char="•"/>
            </a:pPr>
            <a:r>
              <a:rPr lang="en-US" sz="2000" b="1" dirty="0" smtClean="0"/>
              <a:t>Example 4: </a:t>
            </a:r>
            <a:r>
              <a:rPr lang="en-US" sz="2000" dirty="0" smtClean="0"/>
              <a:t>Builds on Example 3 </a:t>
            </a:r>
          </a:p>
          <a:p>
            <a:pPr marL="285750" indent="-285750">
              <a:buFont typeface="Arial" charset="0"/>
              <a:buChar char="•"/>
            </a:pPr>
            <a:endParaRPr lang="en-US" sz="500" dirty="0" smtClean="0"/>
          </a:p>
          <a:p>
            <a:pPr marL="285750" indent="-285750">
              <a:buFont typeface="Arial" charset="0"/>
              <a:buChar char="•"/>
            </a:pPr>
            <a:r>
              <a:rPr lang="en-US" sz="2000" b="1" dirty="0" smtClean="0"/>
              <a:t>Source: </a:t>
            </a:r>
            <a:r>
              <a:rPr lang="en-US" sz="2000" dirty="0"/>
              <a:t>C</a:t>
            </a:r>
            <a:r>
              <a:rPr lang="en-US" sz="2000" dirty="0" smtClean="0"/>
              <a:t>ommitment to learn; website</a:t>
            </a:r>
            <a:endParaRPr lang="en-US" sz="2000" dirty="0"/>
          </a:p>
        </p:txBody>
      </p:sp>
      <p:sp>
        <p:nvSpPr>
          <p:cNvPr id="6" name="Rectangle 5"/>
          <p:cNvSpPr/>
          <p:nvPr/>
        </p:nvSpPr>
        <p:spPr>
          <a:xfrm>
            <a:off x="4073082" y="334831"/>
            <a:ext cx="5109128" cy="996993"/>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84680" y="1390884"/>
            <a:ext cx="7898054" cy="131012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84679" y="2830074"/>
            <a:ext cx="3612657" cy="3202235"/>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13946" y="2830981"/>
            <a:ext cx="4168788" cy="224598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82210" y="337427"/>
            <a:ext cx="2800524" cy="996993"/>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13946" y="5179648"/>
            <a:ext cx="4155143" cy="85266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3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4"/>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5" end="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xEl>
                                              <p:pRg st="9" end="9"/>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P spid="13" grpId="0" animBg="1"/>
      <p:bldP spid="13" grpId="1" animBg="1"/>
      <p:bldP spid="14" grpId="0" animBg="1"/>
      <p:bldP spid="14"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0"/>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90149" y="1231278"/>
            <a:ext cx="3557638"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Based on the evidence from the written text, what can you conclude?</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Based on the evidence from the written text, we can conclude that</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00181" y="4614452"/>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91300" y="0"/>
            <a:ext cx="4457700" cy="369332"/>
          </a:xfrm>
          <a:prstGeom prst="rect">
            <a:avLst/>
          </a:prstGeom>
          <a:noFill/>
        </p:spPr>
        <p:txBody>
          <a:bodyPr wrap="square" rtlCol="0">
            <a:spAutoFit/>
          </a:bodyPr>
          <a:lstStyle/>
          <a:p>
            <a:r>
              <a:rPr lang="en-US" b="1" dirty="0" smtClean="0"/>
              <a:t>Written Text – Trail of Tears</a:t>
            </a:r>
            <a:endParaRPr lang="en-US" b="1" dirty="0"/>
          </a:p>
        </p:txBody>
      </p:sp>
    </p:spTree>
    <p:extLst>
      <p:ext uri="{BB962C8B-B14F-4D97-AF65-F5344CB8AC3E}">
        <p14:creationId xmlns:p14="http://schemas.microsoft.com/office/powerpoint/2010/main" val="165394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112469"/>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81904" y="1428585"/>
            <a:ext cx="3557638"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What questions do you have?</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A question we now have is</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16671" y="5361781"/>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591300" y="0"/>
            <a:ext cx="4457700" cy="369332"/>
          </a:xfrm>
          <a:prstGeom prst="rect">
            <a:avLst/>
          </a:prstGeom>
          <a:noFill/>
        </p:spPr>
        <p:txBody>
          <a:bodyPr wrap="square" rtlCol="0">
            <a:spAutoFit/>
          </a:bodyPr>
          <a:lstStyle/>
          <a:p>
            <a:r>
              <a:rPr lang="en-US" b="1" dirty="0" smtClean="0"/>
              <a:t>Written Text – Trail of Tears</a:t>
            </a:r>
            <a:endParaRPr lang="en-US" b="1" dirty="0"/>
          </a:p>
        </p:txBody>
      </p:sp>
    </p:spTree>
    <p:extLst>
      <p:ext uri="{BB962C8B-B14F-4D97-AF65-F5344CB8AC3E}">
        <p14:creationId xmlns:p14="http://schemas.microsoft.com/office/powerpoint/2010/main" val="193742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194" y="431846"/>
            <a:ext cx="4397167" cy="1046440"/>
          </a:xfrm>
          <a:prstGeom prst="rect">
            <a:avLst/>
          </a:prstGeom>
        </p:spPr>
        <p:txBody>
          <a:bodyPr wrap="square">
            <a:spAutoFit/>
          </a:bodyPr>
          <a:lstStyle/>
          <a:p>
            <a:r>
              <a:rPr lang="en-US" sz="4800" b="1" dirty="0" smtClean="0">
                <a:latin typeface="+mj-lt"/>
              </a:rPr>
              <a:t>Listen Actively</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FOR ACTIVE LISTENING</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10" y="180091"/>
            <a:ext cx="1138028" cy="1298195"/>
          </a:xfrm>
          <a:prstGeom prst="rect">
            <a:avLst/>
          </a:prstGeom>
        </p:spPr>
      </p:pic>
      <p:sp>
        <p:nvSpPr>
          <p:cNvPr id="6" name="TextBox 5"/>
          <p:cNvSpPr txBox="1"/>
          <p:nvPr/>
        </p:nvSpPr>
        <p:spPr>
          <a:xfrm>
            <a:off x="457200" y="1750713"/>
            <a:ext cx="6526237" cy="4247317"/>
          </a:xfrm>
          <a:prstGeom prst="rect">
            <a:avLst/>
          </a:prstGeom>
          <a:noFill/>
        </p:spPr>
        <p:txBody>
          <a:bodyPr wrap="square" rtlCol="0">
            <a:spAutoFit/>
          </a:bodyPr>
          <a:lstStyle/>
          <a:p>
            <a:r>
              <a:rPr lang="en-US" dirty="0" smtClean="0"/>
              <a:t>N</a:t>
            </a:r>
            <a:r>
              <a:rPr lang="en-US" sz="2000" dirty="0" smtClean="0"/>
              <a:t>umber off from 1-4</a:t>
            </a:r>
          </a:p>
          <a:p>
            <a:endParaRPr lang="en-US" sz="1000" dirty="0" smtClean="0"/>
          </a:p>
          <a:p>
            <a:r>
              <a:rPr lang="en-US" sz="2000" dirty="0" smtClean="0"/>
              <a:t>Each of you will listen actively for one specific criterion:</a:t>
            </a:r>
            <a:endParaRPr lang="en-US" sz="2000" dirty="0"/>
          </a:p>
          <a:p>
            <a:endParaRPr lang="en-US" sz="1000" dirty="0"/>
          </a:p>
          <a:p>
            <a:pPr marL="914400" lvl="1" indent="-457200">
              <a:buFont typeface="Arial" charset="0"/>
              <a:buChar char="•"/>
            </a:pPr>
            <a:r>
              <a:rPr lang="en-US" sz="2000" dirty="0" smtClean="0"/>
              <a:t>1s – How does each partner accurately </a:t>
            </a:r>
            <a:r>
              <a:rPr lang="en-US" sz="2000" dirty="0"/>
              <a:t>address the prompt throughout the entire </a:t>
            </a:r>
            <a:r>
              <a:rPr lang="en-US" sz="2000" dirty="0" smtClean="0"/>
              <a:t>conversation?</a:t>
            </a:r>
          </a:p>
          <a:p>
            <a:pPr marL="914400" lvl="1" indent="-457200">
              <a:buFont typeface="Wingdings" charset="2"/>
              <a:buChar char="q"/>
            </a:pPr>
            <a:endParaRPr lang="en-US" sz="1000" dirty="0"/>
          </a:p>
          <a:p>
            <a:pPr marL="914400" lvl="1" indent="-457200">
              <a:buFont typeface="Arial" charset="0"/>
              <a:buChar char="•"/>
            </a:pPr>
            <a:r>
              <a:rPr lang="en-US" sz="2000" dirty="0" smtClean="0"/>
              <a:t>2s - </a:t>
            </a:r>
            <a:r>
              <a:rPr lang="en-US" sz="2000" dirty="0"/>
              <a:t>How does each partner combine ideas across </a:t>
            </a:r>
            <a:r>
              <a:rPr lang="en-US" sz="2000" dirty="0" smtClean="0"/>
              <a:t>texts?</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3s - </a:t>
            </a:r>
            <a:r>
              <a:rPr lang="en-US" sz="2000" dirty="0"/>
              <a:t>How does each partner provide multiple examples of evidence </a:t>
            </a:r>
            <a:r>
              <a:rPr lang="en-US" sz="2000" dirty="0" smtClean="0"/>
              <a:t>?</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4s - </a:t>
            </a:r>
            <a:r>
              <a:rPr lang="en-US" sz="2000" dirty="0"/>
              <a:t>How does each partner utilize academic and domain specific vocabulary – precise </a:t>
            </a:r>
            <a:r>
              <a:rPr lang="en-US" sz="2000" dirty="0" smtClean="0"/>
              <a:t>language?</a:t>
            </a: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500" y="269259"/>
            <a:ext cx="4484341" cy="5833672"/>
          </a:xfrm>
          <a:prstGeom prst="rect">
            <a:avLst/>
          </a:prstGeom>
        </p:spPr>
      </p:pic>
    </p:spTree>
    <p:extLst>
      <p:ext uri="{BB962C8B-B14F-4D97-AF65-F5344CB8AC3E}">
        <p14:creationId xmlns:p14="http://schemas.microsoft.com/office/powerpoint/2010/main" val="13240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958" y="100618"/>
            <a:ext cx="2913442" cy="1077218"/>
          </a:xfrm>
          <a:prstGeom prst="rect">
            <a:avLst/>
          </a:prstGeom>
          <a:noFill/>
        </p:spPr>
        <p:txBody>
          <a:bodyPr wrap="square" rtlCol="0">
            <a:spAutoFit/>
          </a:bodyPr>
          <a:lstStyle/>
          <a:p>
            <a:r>
              <a:rPr lang="en-US" sz="3200" b="1" dirty="0" smtClean="0"/>
              <a:t>Listen to the Model</a:t>
            </a:r>
            <a:endParaRPr lang="en-US" sz="3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634" y="173311"/>
            <a:ext cx="670806" cy="765216"/>
          </a:xfrm>
          <a:prstGeom prst="rect">
            <a:avLst/>
          </a:prstGeom>
        </p:spPr>
      </p:pic>
      <p:sp>
        <p:nvSpPr>
          <p:cNvPr id="8" name="Rectangle 7"/>
          <p:cNvSpPr/>
          <p:nvPr/>
        </p:nvSpPr>
        <p:spPr>
          <a:xfrm>
            <a:off x="0" y="6400915"/>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does </a:t>
            </a:r>
            <a:r>
              <a:rPr lang="en-US" sz="2400" b="1" dirty="0" smtClean="0">
                <a:solidFill>
                  <a:schemeClr val="bg1"/>
                </a:solidFill>
              </a:rPr>
              <a:t>the </a:t>
            </a:r>
            <a:r>
              <a:rPr lang="en-US" sz="2400" b="1" dirty="0">
                <a:solidFill>
                  <a:schemeClr val="bg1"/>
                </a:solidFill>
              </a:rPr>
              <a:t>written text </a:t>
            </a:r>
            <a:r>
              <a:rPr lang="en-US" sz="2400" b="1" dirty="0" smtClean="0">
                <a:solidFill>
                  <a:schemeClr val="bg1"/>
                </a:solidFill>
              </a:rPr>
              <a:t>CLARIFY &amp; FORTIFY your </a:t>
            </a:r>
            <a:r>
              <a:rPr lang="en-US" sz="2400" b="1" dirty="0">
                <a:solidFill>
                  <a:schemeClr val="bg1"/>
                </a:solidFill>
              </a:rPr>
              <a:t>thinking of the previous texts?</a:t>
            </a:r>
            <a:r>
              <a:rPr lang="en-US" sz="2400" dirty="0">
                <a:solidFill>
                  <a:schemeClr val="bg1"/>
                </a:solidFill>
              </a:rPr>
              <a:t> </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714" y="453502"/>
            <a:ext cx="4210719" cy="5221292"/>
          </a:xfrm>
          <a:prstGeom prst="rect">
            <a:avLst/>
          </a:prstGeom>
          <a:ln>
            <a:solidFill>
              <a:schemeClr val="tx1"/>
            </a:solid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9020" y="1751384"/>
            <a:ext cx="5855380" cy="4410222"/>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8513" y="1010040"/>
            <a:ext cx="3371800" cy="161564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8514" y="4365991"/>
            <a:ext cx="3371800" cy="1752715"/>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8513" y="2642891"/>
            <a:ext cx="3371801" cy="1755582"/>
          </a:xfrm>
          <a:prstGeom prst="rect">
            <a:avLst/>
          </a:prstGeom>
        </p:spPr>
      </p:pic>
      <p:sp>
        <p:nvSpPr>
          <p:cNvPr id="23" name="TextBox 22"/>
          <p:cNvSpPr txBox="1"/>
          <p:nvPr/>
        </p:nvSpPr>
        <p:spPr>
          <a:xfrm>
            <a:off x="11337302" y="1061954"/>
            <a:ext cx="623011" cy="461665"/>
          </a:xfrm>
          <a:prstGeom prst="rect">
            <a:avLst/>
          </a:prstGeom>
          <a:noFill/>
        </p:spPr>
        <p:txBody>
          <a:bodyPr wrap="square" rtlCol="0">
            <a:spAutoFit/>
          </a:bodyPr>
          <a:lstStyle/>
          <a:p>
            <a:r>
              <a:rPr lang="en-US" sz="2400" b="1" dirty="0" smtClean="0"/>
              <a:t>#1</a:t>
            </a:r>
            <a:endParaRPr lang="en-US" sz="2400" b="1" dirty="0"/>
          </a:p>
        </p:txBody>
      </p:sp>
      <p:sp>
        <p:nvSpPr>
          <p:cNvPr id="24" name="TextBox 23"/>
          <p:cNvSpPr txBox="1"/>
          <p:nvPr/>
        </p:nvSpPr>
        <p:spPr>
          <a:xfrm>
            <a:off x="11431416" y="2672273"/>
            <a:ext cx="623011" cy="461665"/>
          </a:xfrm>
          <a:prstGeom prst="rect">
            <a:avLst/>
          </a:prstGeom>
          <a:noFill/>
        </p:spPr>
        <p:txBody>
          <a:bodyPr wrap="square" rtlCol="0">
            <a:spAutoFit/>
          </a:bodyPr>
          <a:lstStyle/>
          <a:p>
            <a:r>
              <a:rPr lang="en-US" sz="2400" b="1" smtClean="0"/>
              <a:t>#</a:t>
            </a:r>
            <a:r>
              <a:rPr lang="en-US" sz="2400" b="1"/>
              <a:t>2</a:t>
            </a:r>
            <a:endParaRPr lang="en-US" sz="2400" b="1" dirty="0"/>
          </a:p>
        </p:txBody>
      </p:sp>
      <p:sp>
        <p:nvSpPr>
          <p:cNvPr id="25" name="TextBox 24"/>
          <p:cNvSpPr txBox="1"/>
          <p:nvPr/>
        </p:nvSpPr>
        <p:spPr>
          <a:xfrm>
            <a:off x="11441030" y="4449849"/>
            <a:ext cx="623011" cy="461665"/>
          </a:xfrm>
          <a:prstGeom prst="rect">
            <a:avLst/>
          </a:prstGeom>
          <a:noFill/>
        </p:spPr>
        <p:txBody>
          <a:bodyPr wrap="square" rtlCol="0">
            <a:spAutoFit/>
          </a:bodyPr>
          <a:lstStyle/>
          <a:p>
            <a:r>
              <a:rPr lang="en-US" sz="2400" b="1" smtClean="0"/>
              <a:t>#3</a:t>
            </a:r>
            <a:endParaRPr lang="en-US" sz="2400" b="1" dirty="0"/>
          </a:p>
        </p:txBody>
      </p:sp>
      <p:sp>
        <p:nvSpPr>
          <p:cNvPr id="26" name="TextBox 25"/>
          <p:cNvSpPr txBox="1"/>
          <p:nvPr/>
        </p:nvSpPr>
        <p:spPr>
          <a:xfrm>
            <a:off x="2662255" y="5588763"/>
            <a:ext cx="623011" cy="461665"/>
          </a:xfrm>
          <a:prstGeom prst="rect">
            <a:avLst/>
          </a:prstGeom>
          <a:noFill/>
        </p:spPr>
        <p:txBody>
          <a:bodyPr wrap="square" rtlCol="0">
            <a:spAutoFit/>
          </a:bodyPr>
          <a:lstStyle/>
          <a:p>
            <a:r>
              <a:rPr lang="en-US" sz="2400" b="1" smtClean="0"/>
              <a:t>#4</a:t>
            </a:r>
            <a:endParaRPr lang="en-US" sz="2400" b="1" dirty="0"/>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62222" y="665911"/>
            <a:ext cx="688257" cy="688257"/>
          </a:xfrm>
          <a:prstGeom prst="rect">
            <a:avLst/>
          </a:prstGeom>
        </p:spPr>
      </p:pic>
    </p:spTree>
    <p:extLst>
      <p:ext uri="{BB962C8B-B14F-4D97-AF65-F5344CB8AC3E}">
        <p14:creationId xmlns:p14="http://schemas.microsoft.com/office/powerpoint/2010/main" val="814225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52"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7171" y="253749"/>
            <a:ext cx="5286601" cy="1415772"/>
          </a:xfrm>
          <a:prstGeom prst="rect">
            <a:avLst/>
          </a:prstGeom>
        </p:spPr>
        <p:txBody>
          <a:bodyPr wrap="square">
            <a:spAutoFit/>
          </a:bodyPr>
          <a:lstStyle/>
          <a:p>
            <a:r>
              <a:rPr lang="en-US" sz="3600" b="1" dirty="0" smtClean="0">
                <a:latin typeface="+mj-lt"/>
              </a:rPr>
              <a:t>What makes this a Model Constructive Conversation?</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DEBRIEF THE MODEL</a:t>
            </a:r>
            <a:endParaRPr lang="en-US" sz="2400" b="1" dirty="0">
              <a:solidFill>
                <a:schemeClr val="bg1"/>
              </a:solidFill>
            </a:endParaRPr>
          </a:p>
        </p:txBody>
      </p:sp>
      <p:sp>
        <p:nvSpPr>
          <p:cNvPr id="6" name="TextBox 5"/>
          <p:cNvSpPr txBox="1"/>
          <p:nvPr/>
        </p:nvSpPr>
        <p:spPr>
          <a:xfrm>
            <a:off x="503151" y="1848513"/>
            <a:ext cx="6527654" cy="4216539"/>
          </a:xfrm>
          <a:prstGeom prst="rect">
            <a:avLst/>
          </a:prstGeom>
          <a:noFill/>
        </p:spPr>
        <p:txBody>
          <a:bodyPr wrap="square" rtlCol="0">
            <a:spAutoFit/>
          </a:bodyPr>
          <a:lstStyle/>
          <a:p>
            <a:r>
              <a:rPr lang="en-US" sz="2800" b="1" dirty="0" smtClean="0"/>
              <a:t>Let’s share out your findings. </a:t>
            </a:r>
          </a:p>
          <a:p>
            <a:endParaRPr lang="en-US" sz="1000" dirty="0"/>
          </a:p>
          <a:p>
            <a:r>
              <a:rPr lang="en-US" sz="2000" dirty="0" smtClean="0"/>
              <a:t>Each of you listened actively for one specific criterion:</a:t>
            </a:r>
            <a:endParaRPr lang="en-US" sz="2000" dirty="0"/>
          </a:p>
          <a:p>
            <a:endParaRPr lang="en-US" sz="1000" dirty="0"/>
          </a:p>
          <a:p>
            <a:pPr marL="914400" lvl="1" indent="-457200">
              <a:buFont typeface="Arial" charset="0"/>
              <a:buChar char="•"/>
            </a:pPr>
            <a:r>
              <a:rPr lang="en-US" sz="2000" dirty="0"/>
              <a:t>1s – How </a:t>
            </a:r>
            <a:r>
              <a:rPr lang="en-US" sz="2000" dirty="0" smtClean="0"/>
              <a:t>did </a:t>
            </a:r>
            <a:r>
              <a:rPr lang="en-US" sz="2000" dirty="0"/>
              <a:t>each partner accurately address the prompt throughout the entire conversation?</a:t>
            </a:r>
          </a:p>
          <a:p>
            <a:pPr marL="914400" lvl="1" indent="-457200">
              <a:buFont typeface="Wingdings" charset="2"/>
              <a:buChar char="q"/>
            </a:pPr>
            <a:endParaRPr lang="en-US" sz="1000" dirty="0"/>
          </a:p>
          <a:p>
            <a:pPr marL="914400" lvl="1" indent="-457200">
              <a:buFont typeface="Arial" charset="0"/>
              <a:buChar char="•"/>
            </a:pPr>
            <a:r>
              <a:rPr lang="en-US" sz="2000" dirty="0"/>
              <a:t>2s - How </a:t>
            </a:r>
            <a:r>
              <a:rPr lang="en-US" sz="2000" dirty="0" smtClean="0"/>
              <a:t>did </a:t>
            </a:r>
            <a:r>
              <a:rPr lang="en-US" sz="2000" dirty="0"/>
              <a:t>each partner combine ideas across texts?</a:t>
            </a:r>
          </a:p>
          <a:p>
            <a:pPr marL="914400" lvl="1" indent="-457200">
              <a:buFont typeface="Arial" charset="0"/>
              <a:buChar char="•"/>
            </a:pPr>
            <a:endParaRPr lang="en-US" sz="1000" dirty="0"/>
          </a:p>
          <a:p>
            <a:pPr marL="914400" lvl="1" indent="-457200">
              <a:buFont typeface="Arial" charset="0"/>
              <a:buChar char="•"/>
            </a:pPr>
            <a:r>
              <a:rPr lang="en-US" sz="2000" dirty="0"/>
              <a:t>3s - How </a:t>
            </a:r>
            <a:r>
              <a:rPr lang="en-US" sz="2000" dirty="0" smtClean="0"/>
              <a:t>did </a:t>
            </a:r>
            <a:r>
              <a:rPr lang="en-US" sz="2000" dirty="0"/>
              <a:t>each partner provide multiple examples of evidence ?</a:t>
            </a:r>
          </a:p>
          <a:p>
            <a:pPr marL="914400" lvl="1" indent="-457200">
              <a:buFont typeface="Arial" charset="0"/>
              <a:buChar char="•"/>
            </a:pPr>
            <a:endParaRPr lang="en-US" sz="1000" dirty="0"/>
          </a:p>
          <a:p>
            <a:pPr marL="914400" lvl="1" indent="-457200">
              <a:buFont typeface="Arial" charset="0"/>
              <a:buChar char="•"/>
            </a:pPr>
            <a:r>
              <a:rPr lang="en-US" sz="2000" dirty="0"/>
              <a:t>4s - How </a:t>
            </a:r>
            <a:r>
              <a:rPr lang="en-US" sz="2000" dirty="0" smtClean="0"/>
              <a:t>did </a:t>
            </a:r>
            <a:r>
              <a:rPr lang="en-US" sz="2000" dirty="0"/>
              <a:t>each partner utilize academic and domain specific vocabulary – precise language?</a:t>
            </a:r>
          </a:p>
        </p:txBody>
      </p:sp>
      <p:grpSp>
        <p:nvGrpSpPr>
          <p:cNvPr id="8" name="Group 7"/>
          <p:cNvGrpSpPr/>
          <p:nvPr/>
        </p:nvGrpSpPr>
        <p:grpSpPr>
          <a:xfrm>
            <a:off x="379966" y="287343"/>
            <a:ext cx="1494481" cy="1382178"/>
            <a:chOff x="0" y="0"/>
            <a:chExt cx="2433955" cy="2462924"/>
          </a:xfrm>
          <a:solidFill>
            <a:schemeClr val="accent1">
              <a:lumMod val="40000"/>
              <a:lumOff val="60000"/>
            </a:schemeClr>
          </a:solidFill>
        </p:grpSpPr>
        <p:sp>
          <p:nvSpPr>
            <p:cNvPr id="9"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8400" y="243859"/>
            <a:ext cx="4484341" cy="5833672"/>
          </a:xfrm>
          <a:prstGeom prst="rect">
            <a:avLst/>
          </a:prstGeom>
        </p:spPr>
      </p:pic>
    </p:spTree>
    <p:extLst>
      <p:ext uri="{BB962C8B-B14F-4D97-AF65-F5344CB8AC3E}">
        <p14:creationId xmlns:p14="http://schemas.microsoft.com/office/powerpoint/2010/main" val="16329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9600" y="412312"/>
            <a:ext cx="7208838" cy="1150937"/>
          </a:xfrm>
        </p:spPr>
        <p:txBody>
          <a:bodyPr>
            <a:normAutofit fontScale="90000"/>
          </a:bodyPr>
          <a:lstStyle/>
          <a:p>
            <a:r>
              <a:rPr lang="en-US" b="1" dirty="0" smtClean="0"/>
              <a:t>Prepare to Have </a:t>
            </a:r>
            <a:r>
              <a:rPr lang="en-US" b="1" smtClean="0"/>
              <a:t>a Constructive Conversation</a:t>
            </a:r>
            <a:endParaRPr lang="en-US" dirty="0"/>
          </a:p>
        </p:txBody>
      </p:sp>
      <p:sp>
        <p:nvSpPr>
          <p:cNvPr id="13" name="Content Placeholder 12"/>
          <p:cNvSpPr>
            <a:spLocks noGrp="1"/>
          </p:cNvSpPr>
          <p:nvPr>
            <p:ph sz="half" idx="4294967295"/>
          </p:nvPr>
        </p:nvSpPr>
        <p:spPr>
          <a:xfrm>
            <a:off x="304800" y="2351017"/>
            <a:ext cx="5305425" cy="3257550"/>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6114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14" y="242168"/>
            <a:ext cx="4210719" cy="5760086"/>
          </a:xfrm>
          <a:prstGeom prst="rect">
            <a:avLst/>
          </a:prstGeom>
          <a:ln>
            <a:solidFill>
              <a:schemeClr val="tx1"/>
            </a:solid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952" y="242168"/>
            <a:ext cx="562629" cy="628522"/>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extBox 28"/>
          <p:cNvSpPr txBox="1"/>
          <p:nvPr/>
        </p:nvSpPr>
        <p:spPr>
          <a:xfrm>
            <a:off x="5631192" y="203400"/>
            <a:ext cx="3276954" cy="707886"/>
          </a:xfrm>
          <a:prstGeom prst="rect">
            <a:avLst/>
          </a:prstGeom>
          <a:noFill/>
        </p:spPr>
        <p:txBody>
          <a:bodyPr wrap="square" rtlCol="0">
            <a:spAutoFit/>
          </a:bodyPr>
          <a:lstStyle/>
          <a:p>
            <a:r>
              <a:rPr lang="en-US" sz="2000" b="1" dirty="0" smtClean="0"/>
              <a:t>Student Practice</a:t>
            </a:r>
          </a:p>
          <a:p>
            <a:r>
              <a:rPr lang="en-US" sz="2000" b="1" dirty="0" smtClean="0"/>
              <a:t>Constructive Conversation</a:t>
            </a:r>
            <a:endParaRPr lang="en-US" sz="2000" dirty="0"/>
          </a:p>
        </p:txBody>
      </p:sp>
      <p:sp>
        <p:nvSpPr>
          <p:cNvPr id="18" name="Rectangle 17"/>
          <p:cNvSpPr/>
          <p:nvPr/>
        </p:nvSpPr>
        <p:spPr>
          <a:xfrm>
            <a:off x="0" y="6392067"/>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does </a:t>
            </a:r>
            <a:r>
              <a:rPr lang="en-US" sz="2400" b="1" dirty="0" smtClean="0">
                <a:solidFill>
                  <a:schemeClr val="bg1"/>
                </a:solidFill>
              </a:rPr>
              <a:t>the </a:t>
            </a:r>
            <a:r>
              <a:rPr lang="en-US" sz="2400" b="1" dirty="0">
                <a:solidFill>
                  <a:schemeClr val="bg1"/>
                </a:solidFill>
              </a:rPr>
              <a:t>written text </a:t>
            </a:r>
            <a:r>
              <a:rPr lang="en-US" sz="2400" b="1" dirty="0" smtClean="0">
                <a:solidFill>
                  <a:schemeClr val="bg1"/>
                </a:solidFill>
              </a:rPr>
              <a:t>CLARIFY &amp; FORTIFY your </a:t>
            </a:r>
            <a:r>
              <a:rPr lang="en-US" sz="2400" b="1" dirty="0">
                <a:solidFill>
                  <a:schemeClr val="bg1"/>
                </a:solidFill>
              </a:rPr>
              <a:t>thinking of the previous texts?</a:t>
            </a:r>
            <a:r>
              <a:rPr lang="en-US" sz="2400" dirty="0">
                <a:solidFill>
                  <a:schemeClr val="bg1"/>
                </a:solidFill>
              </a:rPr>
              <a:t> </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768" y="1874241"/>
            <a:ext cx="5855380" cy="4410222"/>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130" y="894802"/>
            <a:ext cx="3371800" cy="161564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2132" y="4249539"/>
            <a:ext cx="3371800" cy="1752715"/>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2131" y="2493957"/>
            <a:ext cx="3371801" cy="1755582"/>
          </a:xfrm>
          <a:prstGeom prst="rect">
            <a:avLst/>
          </a:prstGeom>
        </p:spPr>
      </p:pic>
      <p:sp>
        <p:nvSpPr>
          <p:cNvPr id="23" name="TextBox 22"/>
          <p:cNvSpPr txBox="1"/>
          <p:nvPr/>
        </p:nvSpPr>
        <p:spPr>
          <a:xfrm>
            <a:off x="11198524" y="1010124"/>
            <a:ext cx="623011" cy="461665"/>
          </a:xfrm>
          <a:prstGeom prst="rect">
            <a:avLst/>
          </a:prstGeom>
          <a:noFill/>
        </p:spPr>
        <p:txBody>
          <a:bodyPr wrap="square" rtlCol="0">
            <a:spAutoFit/>
          </a:bodyPr>
          <a:lstStyle/>
          <a:p>
            <a:r>
              <a:rPr lang="en-US" sz="2400" b="1" dirty="0" smtClean="0"/>
              <a:t>#1</a:t>
            </a:r>
            <a:endParaRPr lang="en-US" sz="2400" b="1" dirty="0"/>
          </a:p>
        </p:txBody>
      </p:sp>
      <p:sp>
        <p:nvSpPr>
          <p:cNvPr id="24" name="TextBox 23"/>
          <p:cNvSpPr txBox="1"/>
          <p:nvPr/>
        </p:nvSpPr>
        <p:spPr>
          <a:xfrm>
            <a:off x="11293940" y="2559860"/>
            <a:ext cx="623011" cy="461665"/>
          </a:xfrm>
          <a:prstGeom prst="rect">
            <a:avLst/>
          </a:prstGeom>
          <a:noFill/>
        </p:spPr>
        <p:txBody>
          <a:bodyPr wrap="square" rtlCol="0">
            <a:spAutoFit/>
          </a:bodyPr>
          <a:lstStyle/>
          <a:p>
            <a:r>
              <a:rPr lang="en-US" sz="2400" b="1" dirty="0" smtClean="0"/>
              <a:t>#2</a:t>
            </a:r>
            <a:endParaRPr lang="en-US" sz="2400" b="1" dirty="0"/>
          </a:p>
        </p:txBody>
      </p:sp>
      <p:sp>
        <p:nvSpPr>
          <p:cNvPr id="25" name="TextBox 24"/>
          <p:cNvSpPr txBox="1"/>
          <p:nvPr/>
        </p:nvSpPr>
        <p:spPr>
          <a:xfrm>
            <a:off x="11293939" y="4401880"/>
            <a:ext cx="623011" cy="461665"/>
          </a:xfrm>
          <a:prstGeom prst="rect">
            <a:avLst/>
          </a:prstGeom>
          <a:noFill/>
        </p:spPr>
        <p:txBody>
          <a:bodyPr wrap="square" rtlCol="0">
            <a:spAutoFit/>
          </a:bodyPr>
          <a:lstStyle/>
          <a:p>
            <a:r>
              <a:rPr lang="en-US" sz="2400" b="1" dirty="0" smtClean="0"/>
              <a:t>#</a:t>
            </a:r>
            <a:r>
              <a:rPr lang="en-US" sz="2400" b="1" dirty="0"/>
              <a:t>3</a:t>
            </a:r>
          </a:p>
        </p:txBody>
      </p:sp>
      <p:sp>
        <p:nvSpPr>
          <p:cNvPr id="26" name="TextBox 25"/>
          <p:cNvSpPr txBox="1"/>
          <p:nvPr/>
        </p:nvSpPr>
        <p:spPr>
          <a:xfrm>
            <a:off x="2809000" y="5645768"/>
            <a:ext cx="623011" cy="461665"/>
          </a:xfrm>
          <a:prstGeom prst="rect">
            <a:avLst/>
          </a:prstGeom>
          <a:noFill/>
        </p:spPr>
        <p:txBody>
          <a:bodyPr wrap="square" rtlCol="0">
            <a:spAutoFit/>
          </a:bodyPr>
          <a:lstStyle/>
          <a:p>
            <a:r>
              <a:rPr lang="en-US" sz="2400" b="1" dirty="0" smtClean="0"/>
              <a:t>#4</a:t>
            </a:r>
            <a:endParaRPr lang="en-US" sz="2400" b="1" dirty="0"/>
          </a:p>
        </p:txBody>
      </p:sp>
    </p:spTree>
    <p:extLst>
      <p:ext uri="{BB962C8B-B14F-4D97-AF65-F5344CB8AC3E}">
        <p14:creationId xmlns:p14="http://schemas.microsoft.com/office/powerpoint/2010/main" val="14128937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455" y="2376420"/>
            <a:ext cx="3058357" cy="3792363"/>
          </a:xfrm>
          <a:prstGeom prst="rect">
            <a:avLst/>
          </a:prstGeom>
          <a:ln>
            <a:solidFill>
              <a:schemeClr val="tx1"/>
            </a:solidFill>
          </a:ln>
        </p:spPr>
      </p:pic>
      <p:sp>
        <p:nvSpPr>
          <p:cNvPr id="5" name="TextBox 4"/>
          <p:cNvSpPr txBox="1"/>
          <p:nvPr/>
        </p:nvSpPr>
        <p:spPr>
          <a:xfrm>
            <a:off x="1582976" y="2514830"/>
            <a:ext cx="3619923" cy="2554545"/>
          </a:xfrm>
          <a:prstGeom prst="rect">
            <a:avLst/>
          </a:prstGeom>
          <a:noFill/>
        </p:spPr>
        <p:txBody>
          <a:bodyPr wrap="square" rtlCol="0">
            <a:spAutoFit/>
          </a:bodyPr>
          <a:lstStyle/>
          <a:p>
            <a:r>
              <a:rPr lang="en-US" sz="3200" b="1" dirty="0" smtClean="0">
                <a:solidFill>
                  <a:schemeClr val="accent2"/>
                </a:solidFill>
              </a:rPr>
              <a:t>Listen actively as two of your peers model how to have a Constructive Conversation</a:t>
            </a:r>
          </a:p>
        </p:txBody>
      </p:sp>
      <p:sp>
        <p:nvSpPr>
          <p:cNvPr id="6" name="TextBox 5"/>
          <p:cNvSpPr txBox="1"/>
          <p:nvPr/>
        </p:nvSpPr>
        <p:spPr>
          <a:xfrm>
            <a:off x="1582976" y="249425"/>
            <a:ext cx="6454589" cy="1015663"/>
          </a:xfrm>
          <a:prstGeom prst="rect">
            <a:avLst/>
          </a:prstGeom>
          <a:noFill/>
        </p:spPr>
        <p:txBody>
          <a:bodyPr wrap="square" rtlCol="0">
            <a:spAutoFit/>
          </a:bodyPr>
          <a:lstStyle/>
          <a:p>
            <a:r>
              <a:rPr lang="en-US" sz="3000" b="1" dirty="0" smtClean="0">
                <a:latin typeface="+mj-lt"/>
              </a:rPr>
              <a:t>CONSTRUCTIVE CONVERSATION FISHBOWL MODEL</a:t>
            </a:r>
            <a:endParaRPr lang="en-US" sz="30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2.0</a:t>
            </a:r>
            <a:endParaRPr lang="en-US" sz="2400" b="1" dirty="0">
              <a:solidFill>
                <a:schemeClr val="bg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5611627" y="948539"/>
            <a:ext cx="6188114" cy="12003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smtClean="0"/>
              <a:t>PROMPT: </a:t>
            </a:r>
          </a:p>
          <a:p>
            <a:pPr algn="ctr"/>
            <a:r>
              <a:rPr lang="en-US" sz="2400" b="1" dirty="0" smtClean="0">
                <a:solidFill>
                  <a:schemeClr val="tx1"/>
                </a:solidFill>
              </a:rPr>
              <a:t>How </a:t>
            </a:r>
            <a:r>
              <a:rPr lang="en-US" sz="2400" b="1" dirty="0">
                <a:solidFill>
                  <a:schemeClr val="tx1"/>
                </a:solidFill>
              </a:rPr>
              <a:t>does this written text CLARIFY &amp; FORTIFY your thinking of the previous texts?</a:t>
            </a:r>
            <a:r>
              <a:rPr lang="en-US" sz="2400" dirty="0">
                <a:solidFill>
                  <a:schemeClr val="tx1"/>
                </a:solidFill>
              </a:rPr>
              <a:t> </a:t>
            </a:r>
          </a:p>
        </p:txBody>
      </p:sp>
      <p:pic>
        <p:nvPicPr>
          <p:cNvPr id="17" name="Picture 16" descr="ListenIcon.png"/>
          <p:cNvPicPr/>
          <p:nvPr/>
        </p:nvPicPr>
        <p:blipFill>
          <a:blip r:embed="rId5">
            <a:extLst>
              <a:ext uri="{28A0092B-C50C-407E-A947-70E740481C1C}">
                <a14:useLocalDpi xmlns:a14="http://schemas.microsoft.com/office/drawing/2010/main" val="0"/>
              </a:ext>
            </a:extLst>
          </a:blip>
          <a:srcRect/>
          <a:stretch>
            <a:fillRect/>
          </a:stretch>
        </p:blipFill>
        <p:spPr bwMode="auto">
          <a:xfrm>
            <a:off x="432330" y="2561443"/>
            <a:ext cx="1099051" cy="1139555"/>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455" y="198706"/>
            <a:ext cx="1205521" cy="1112789"/>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801" y="3621072"/>
            <a:ext cx="3429199" cy="2582844"/>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0698" y="2440199"/>
            <a:ext cx="2206047" cy="1057055"/>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9000" y="4584948"/>
            <a:ext cx="2089044" cy="1085918"/>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9000" y="3497254"/>
            <a:ext cx="2089044" cy="1087694"/>
          </a:xfrm>
          <a:prstGeom prst="rect">
            <a:avLst/>
          </a:prstGeom>
        </p:spPr>
      </p:pic>
      <p:sp>
        <p:nvSpPr>
          <p:cNvPr id="45" name="TextBox 44"/>
          <p:cNvSpPr txBox="1"/>
          <p:nvPr/>
        </p:nvSpPr>
        <p:spPr>
          <a:xfrm>
            <a:off x="11284984" y="2502539"/>
            <a:ext cx="583060" cy="461665"/>
          </a:xfrm>
          <a:prstGeom prst="rect">
            <a:avLst/>
          </a:prstGeom>
          <a:noFill/>
        </p:spPr>
        <p:txBody>
          <a:bodyPr wrap="square" rtlCol="0">
            <a:spAutoFit/>
          </a:bodyPr>
          <a:lstStyle/>
          <a:p>
            <a:r>
              <a:rPr lang="en-US" sz="2400" b="1" dirty="0" smtClean="0"/>
              <a:t>#1</a:t>
            </a:r>
            <a:endParaRPr lang="en-US" sz="2400" b="1" dirty="0"/>
          </a:p>
        </p:txBody>
      </p:sp>
      <p:sp>
        <p:nvSpPr>
          <p:cNvPr id="46" name="TextBox 45"/>
          <p:cNvSpPr txBox="1"/>
          <p:nvPr/>
        </p:nvSpPr>
        <p:spPr>
          <a:xfrm>
            <a:off x="11232735" y="3489678"/>
            <a:ext cx="583060" cy="461665"/>
          </a:xfrm>
          <a:prstGeom prst="rect">
            <a:avLst/>
          </a:prstGeom>
          <a:noFill/>
        </p:spPr>
        <p:txBody>
          <a:bodyPr wrap="square" rtlCol="0">
            <a:spAutoFit/>
          </a:bodyPr>
          <a:lstStyle/>
          <a:p>
            <a:r>
              <a:rPr lang="en-US" sz="2400" b="1" dirty="0" smtClean="0"/>
              <a:t>#2</a:t>
            </a:r>
            <a:endParaRPr lang="en-US" sz="2400" b="1" dirty="0"/>
          </a:p>
        </p:txBody>
      </p:sp>
      <p:sp>
        <p:nvSpPr>
          <p:cNvPr id="47" name="TextBox 46"/>
          <p:cNvSpPr txBox="1"/>
          <p:nvPr/>
        </p:nvSpPr>
        <p:spPr>
          <a:xfrm>
            <a:off x="11216681" y="4578558"/>
            <a:ext cx="583060" cy="461665"/>
          </a:xfrm>
          <a:prstGeom prst="rect">
            <a:avLst/>
          </a:prstGeom>
          <a:noFill/>
        </p:spPr>
        <p:txBody>
          <a:bodyPr wrap="square" rtlCol="0">
            <a:spAutoFit/>
          </a:bodyPr>
          <a:lstStyle/>
          <a:p>
            <a:r>
              <a:rPr lang="en-US" sz="2400" b="1" dirty="0" smtClean="0"/>
              <a:t>#3</a:t>
            </a:r>
            <a:endParaRPr lang="en-US" sz="2400" b="1" dirty="0"/>
          </a:p>
        </p:txBody>
      </p:sp>
      <p:sp>
        <p:nvSpPr>
          <p:cNvPr id="48" name="TextBox 47"/>
          <p:cNvSpPr txBox="1"/>
          <p:nvPr/>
        </p:nvSpPr>
        <p:spPr>
          <a:xfrm>
            <a:off x="6349801" y="5670866"/>
            <a:ext cx="583060" cy="461665"/>
          </a:xfrm>
          <a:prstGeom prst="rect">
            <a:avLst/>
          </a:prstGeom>
          <a:noFill/>
        </p:spPr>
        <p:txBody>
          <a:bodyPr wrap="square" rtlCol="0">
            <a:spAutoFit/>
          </a:bodyPr>
          <a:lstStyle/>
          <a:p>
            <a:r>
              <a:rPr lang="en-US" sz="2400" b="1" dirty="0" smtClean="0"/>
              <a:t>#4</a:t>
            </a:r>
            <a:endParaRPr lang="en-US" sz="2400" b="1" dirty="0"/>
          </a:p>
        </p:txBody>
      </p:sp>
    </p:spTree>
    <p:extLst>
      <p:ext uri="{BB962C8B-B14F-4D97-AF65-F5344CB8AC3E}">
        <p14:creationId xmlns:p14="http://schemas.microsoft.com/office/powerpoint/2010/main" val="3852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1028" y="368723"/>
            <a:ext cx="6454589" cy="553998"/>
          </a:xfrm>
          <a:prstGeom prst="rect">
            <a:avLst/>
          </a:prstGeom>
          <a:noFill/>
        </p:spPr>
        <p:txBody>
          <a:bodyPr wrap="square" rtlCol="0">
            <a:spAutoFit/>
          </a:bodyPr>
          <a:lstStyle/>
          <a:p>
            <a:r>
              <a:rPr lang="en-US" sz="3000" b="1" dirty="0" smtClean="0">
                <a:latin typeface="+mj-lt"/>
              </a:rPr>
              <a:t>DEBRIEF THE FISHBOWL MODEL</a:t>
            </a:r>
            <a:endParaRPr lang="en-US" sz="30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DEBRIEF THE FISHBOWL MODEL</a:t>
            </a:r>
            <a:endParaRPr lang="en-US" sz="2400" b="1" dirty="0">
              <a:solidFill>
                <a:schemeClr val="bg1"/>
              </a:solidFill>
            </a:endParaRPr>
          </a:p>
        </p:txBody>
      </p:sp>
      <p:sp>
        <p:nvSpPr>
          <p:cNvPr id="13" name="TextBox 12"/>
          <p:cNvSpPr txBox="1"/>
          <p:nvPr/>
        </p:nvSpPr>
        <p:spPr>
          <a:xfrm>
            <a:off x="277316" y="1325982"/>
            <a:ext cx="5120712" cy="1015663"/>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u="sng" dirty="0" smtClean="0"/>
              <a:t>PROMPT</a:t>
            </a:r>
            <a:r>
              <a:rPr lang="en-US" sz="2000" b="1" u="sng" dirty="0"/>
              <a:t>: </a:t>
            </a:r>
          </a:p>
          <a:p>
            <a:pPr algn="ctr"/>
            <a:r>
              <a:rPr lang="en-US" sz="2000" b="1" dirty="0">
                <a:solidFill>
                  <a:schemeClr val="tx1"/>
                </a:solidFill>
              </a:rPr>
              <a:t>How does this written text CLARIFY &amp; FORTIFY your thinking of the previous texts?</a:t>
            </a:r>
            <a:r>
              <a:rPr lang="en-US" sz="2000" dirty="0">
                <a:solidFill>
                  <a:schemeClr val="tx1"/>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83" y="222055"/>
            <a:ext cx="917945" cy="847334"/>
          </a:xfrm>
          <a:prstGeom prst="rect">
            <a:avLst/>
          </a:prstGeom>
        </p:spPr>
      </p:pic>
      <p:grpSp>
        <p:nvGrpSpPr>
          <p:cNvPr id="32" name="Group 31"/>
          <p:cNvGrpSpPr/>
          <p:nvPr/>
        </p:nvGrpSpPr>
        <p:grpSpPr>
          <a:xfrm>
            <a:off x="6100413" y="1100695"/>
            <a:ext cx="1378408" cy="1389679"/>
            <a:chOff x="516018" y="4358576"/>
            <a:chExt cx="1972004" cy="1991110"/>
          </a:xfrm>
        </p:grpSpPr>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31" y="4358576"/>
              <a:ext cx="1847691" cy="1595536"/>
            </a:xfrm>
            <a:prstGeom prst="rect">
              <a:avLst/>
            </a:prstGeom>
          </p:spPr>
        </p:pic>
        <p:sp>
          <p:nvSpPr>
            <p:cNvPr id="34" name="TextBox 33"/>
            <p:cNvSpPr txBox="1"/>
            <p:nvPr/>
          </p:nvSpPr>
          <p:spPr>
            <a:xfrm>
              <a:off x="516018" y="5980354"/>
              <a:ext cx="1560043" cy="369332"/>
            </a:xfrm>
            <a:prstGeom prst="rect">
              <a:avLst/>
            </a:prstGeom>
            <a:noFill/>
          </p:spPr>
          <p:txBody>
            <a:bodyPr wrap="none" rtlCol="0">
              <a:spAutoFit/>
            </a:bodyPr>
            <a:lstStyle/>
            <a:p>
              <a:r>
                <a:rPr lang="en-US" b="1" dirty="0" smtClean="0"/>
                <a:t>TURN &amp; TALK</a:t>
              </a:r>
              <a:endParaRPr lang="en-US" b="1" dirty="0"/>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400" y="243859"/>
            <a:ext cx="4484341" cy="583367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456" y="2441337"/>
            <a:ext cx="3058357" cy="3792363"/>
          </a:xfrm>
          <a:prstGeom prst="rect">
            <a:avLst/>
          </a:prstGeom>
          <a:ln>
            <a:solidFill>
              <a:schemeClr val="tx1"/>
            </a:solid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515" y="3685989"/>
            <a:ext cx="3429199" cy="2582844"/>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9909" y="2598238"/>
            <a:ext cx="2119751" cy="101570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7507" y="4703707"/>
            <a:ext cx="2089044" cy="1085918"/>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9909" y="3614978"/>
            <a:ext cx="2089044" cy="1087694"/>
          </a:xfrm>
          <a:prstGeom prst="rect">
            <a:avLst/>
          </a:prstGeom>
        </p:spPr>
      </p:pic>
    </p:spTree>
    <p:extLst>
      <p:ext uri="{BB962C8B-B14F-4D97-AF65-F5344CB8AC3E}">
        <p14:creationId xmlns:p14="http://schemas.microsoft.com/office/powerpoint/2010/main" val="193018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934" y="142637"/>
            <a:ext cx="4360985" cy="6679879"/>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a:t>
            </a:r>
            <a:r>
              <a:rPr lang="en-US" sz="2400" b="1" dirty="0" smtClean="0"/>
              <a:t>Note-Taking Graphic Organizer in your artifacts folder</a:t>
            </a:r>
            <a:endParaRPr lang="en-US" sz="2400" b="1" dirty="0"/>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flipH="1">
            <a:off x="4726812" y="1157723"/>
            <a:ext cx="395502" cy="400110"/>
          </a:xfrm>
          <a:prstGeom prst="rect">
            <a:avLst/>
          </a:prstGeom>
          <a:noFill/>
        </p:spPr>
        <p:txBody>
          <a:bodyPr wrap="square" rtlCol="0">
            <a:spAutoFit/>
          </a:bodyPr>
          <a:lstStyle/>
          <a:p>
            <a:r>
              <a:rPr lang="en-US" sz="2000" smtClean="0"/>
              <a:t>✓</a:t>
            </a:r>
            <a:endParaRPr lang="en-US" sz="2000" dirty="0"/>
          </a:p>
        </p:txBody>
      </p:sp>
      <p:sp>
        <p:nvSpPr>
          <p:cNvPr id="3" name="Rectangle 2"/>
          <p:cNvSpPr/>
          <p:nvPr/>
        </p:nvSpPr>
        <p:spPr>
          <a:xfrm>
            <a:off x="4726812" y="1708886"/>
            <a:ext cx="415498" cy="369332"/>
          </a:xfrm>
          <a:prstGeom prst="rect">
            <a:avLst/>
          </a:prstGeom>
        </p:spPr>
        <p:txBody>
          <a:bodyPr wrap="none">
            <a:spAutoFit/>
          </a:bodyPr>
          <a:lstStyle/>
          <a:p>
            <a:r>
              <a:rPr lang="en-US"/>
              <a:t>✓</a:t>
            </a:r>
            <a:endParaRPr lang="en-US" dirty="0"/>
          </a:p>
        </p:txBody>
      </p:sp>
      <p:sp>
        <p:nvSpPr>
          <p:cNvPr id="9" name="Rectangle 8"/>
          <p:cNvSpPr/>
          <p:nvPr/>
        </p:nvSpPr>
        <p:spPr>
          <a:xfrm>
            <a:off x="4726812" y="2212512"/>
            <a:ext cx="415498" cy="369332"/>
          </a:xfrm>
          <a:prstGeom prst="rect">
            <a:avLst/>
          </a:prstGeom>
        </p:spPr>
        <p:txBody>
          <a:bodyPr wrap="none">
            <a:spAutoFit/>
          </a:bodyPr>
          <a:lstStyle/>
          <a:p>
            <a:r>
              <a:rPr lang="en-US" dirty="0"/>
              <a:t>✓</a:t>
            </a:r>
          </a:p>
        </p:txBody>
      </p:sp>
      <p:sp>
        <p:nvSpPr>
          <p:cNvPr id="5" name="TextBox 4"/>
          <p:cNvSpPr txBox="1"/>
          <p:nvPr/>
        </p:nvSpPr>
        <p:spPr>
          <a:xfrm>
            <a:off x="6417799" y="2167618"/>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5841837" y="785796"/>
            <a:ext cx="2250831" cy="369332"/>
          </a:xfrm>
          <a:prstGeom prst="rect">
            <a:avLst/>
          </a:prstGeom>
          <a:noFill/>
        </p:spPr>
        <p:txBody>
          <a:bodyPr wrap="square" rtlCol="0">
            <a:spAutoFit/>
          </a:bodyPr>
          <a:lstStyle/>
          <a:p>
            <a:r>
              <a:rPr lang="en-US" dirty="0" smtClean="0"/>
              <a:t>Trail of Tears</a:t>
            </a:r>
            <a:endParaRPr lang="en-US" dirty="0"/>
          </a:p>
        </p:txBody>
      </p:sp>
      <p:sp>
        <p:nvSpPr>
          <p:cNvPr id="12" name="Rectangle 11"/>
          <p:cNvSpPr/>
          <p:nvPr/>
        </p:nvSpPr>
        <p:spPr>
          <a:xfrm>
            <a:off x="4726812" y="3006919"/>
            <a:ext cx="415498" cy="369332"/>
          </a:xfrm>
          <a:prstGeom prst="rect">
            <a:avLst/>
          </a:prstGeom>
        </p:spPr>
        <p:txBody>
          <a:bodyPr wrap="none">
            <a:spAutoFit/>
          </a:bodyPr>
          <a:lstStyle/>
          <a:p>
            <a:r>
              <a:rPr lang="en-US" dirty="0"/>
              <a:t>✓</a:t>
            </a:r>
          </a:p>
        </p:txBody>
      </p:sp>
      <p:sp>
        <p:nvSpPr>
          <p:cNvPr id="15" name="Rectangle 14"/>
          <p:cNvSpPr/>
          <p:nvPr/>
        </p:nvSpPr>
        <p:spPr>
          <a:xfrm>
            <a:off x="4726812" y="2486534"/>
            <a:ext cx="415498"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197586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a:t>
            </a:r>
            <a:endParaRPr lang="en-US" sz="2400" dirty="0">
              <a:solidFill>
                <a:schemeClr val="bg1"/>
              </a:solidFill>
            </a:endParaRPr>
          </a:p>
        </p:txBody>
      </p:sp>
      <p:sp>
        <p:nvSpPr>
          <p:cNvPr id="8" name="Rectangle 7"/>
          <p:cNvSpPr/>
          <p:nvPr/>
        </p:nvSpPr>
        <p:spPr>
          <a:xfrm>
            <a:off x="323536" y="1774460"/>
            <a:ext cx="3701926" cy="523220"/>
          </a:xfrm>
          <a:prstGeom prst="rect">
            <a:avLst/>
          </a:prstGeom>
        </p:spPr>
        <p:txBody>
          <a:bodyPr wrap="square">
            <a:spAutoFit/>
          </a:bodyPr>
          <a:lstStyle/>
          <a:p>
            <a:endParaRPr lang="en-US" sz="2800" dirty="0"/>
          </a:p>
        </p:txBody>
      </p:sp>
      <p:sp>
        <p:nvSpPr>
          <p:cNvPr id="2" name="TextBox 1"/>
          <p:cNvSpPr txBox="1"/>
          <p:nvPr/>
        </p:nvSpPr>
        <p:spPr>
          <a:xfrm>
            <a:off x="1478774" y="200439"/>
            <a:ext cx="2683968" cy="1569660"/>
          </a:xfrm>
          <a:prstGeom prst="rect">
            <a:avLst/>
          </a:prstGeom>
          <a:noFill/>
        </p:spPr>
        <p:txBody>
          <a:bodyPr wrap="square" rtlCol="0">
            <a:spAutoFit/>
          </a:bodyPr>
          <a:lstStyle/>
          <a:p>
            <a:r>
              <a:rPr lang="en-US" sz="3200" dirty="0">
                <a:latin typeface="Calibri" charset="0"/>
                <a:ea typeface="Calibri" charset="0"/>
                <a:cs typeface="Calibri" charset="0"/>
              </a:rPr>
              <a:t>What text elements </a:t>
            </a:r>
            <a:r>
              <a:rPr lang="en-US" sz="3200" dirty="0" smtClean="0">
                <a:latin typeface="Calibri" charset="0"/>
                <a:ea typeface="Calibri" charset="0"/>
                <a:cs typeface="Calibri" charset="0"/>
              </a:rPr>
              <a:t>are </a:t>
            </a:r>
            <a:r>
              <a:rPr lang="en-US" sz="3200" dirty="0">
                <a:latin typeface="Calibri" charset="0"/>
                <a:ea typeface="Calibri" charset="0"/>
                <a:cs typeface="Calibri" charset="0"/>
              </a:rPr>
              <a:t>included?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36" y="279951"/>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545" y="1"/>
            <a:ext cx="8202455" cy="6318500"/>
          </a:xfrm>
          <a:prstGeom prst="rect">
            <a:avLst/>
          </a:prstGeom>
        </p:spPr>
      </p:pic>
      <p:sp>
        <p:nvSpPr>
          <p:cNvPr id="4" name="TextBox 3"/>
          <p:cNvSpPr txBox="1"/>
          <p:nvPr/>
        </p:nvSpPr>
        <p:spPr>
          <a:xfrm>
            <a:off x="323535" y="1864580"/>
            <a:ext cx="3680907" cy="3970318"/>
          </a:xfrm>
          <a:prstGeom prst="rect">
            <a:avLst/>
          </a:prstGeom>
          <a:noFill/>
        </p:spPr>
        <p:txBody>
          <a:bodyPr wrap="square" rtlCol="0">
            <a:spAutoFit/>
          </a:bodyPr>
          <a:lstStyle/>
          <a:p>
            <a:pPr marL="285750" indent="-285750">
              <a:buFont typeface="Arial" charset="0"/>
              <a:buChar char="•"/>
            </a:pPr>
            <a:r>
              <a:rPr lang="en-US" b="1" dirty="0" smtClean="0"/>
              <a:t>Title</a:t>
            </a:r>
            <a:r>
              <a:rPr lang="en-US" dirty="0" smtClean="0"/>
              <a:t> </a:t>
            </a:r>
            <a:r>
              <a:rPr lang="en-US" dirty="0"/>
              <a:t>clearly conveys the main </a:t>
            </a:r>
            <a:r>
              <a:rPr lang="en-US" dirty="0" smtClean="0"/>
              <a:t>idea/topic</a:t>
            </a:r>
          </a:p>
          <a:p>
            <a:pPr marL="285750" indent="-285750">
              <a:buFont typeface="Arial" charset="0"/>
              <a:buChar char="•"/>
            </a:pPr>
            <a:endParaRPr lang="en-US" dirty="0"/>
          </a:p>
          <a:p>
            <a:pPr marL="285750" indent="-285750">
              <a:buFont typeface="Arial" charset="0"/>
              <a:buChar char="•"/>
            </a:pPr>
            <a:r>
              <a:rPr lang="en-US" b="1" dirty="0" smtClean="0"/>
              <a:t>Visuals</a:t>
            </a:r>
            <a:r>
              <a:rPr lang="en-US" dirty="0" smtClean="0"/>
              <a:t> clearly support the main idea</a:t>
            </a:r>
          </a:p>
          <a:p>
            <a:pPr marL="285750" indent="-285750">
              <a:buFont typeface="Arial" charset="0"/>
              <a:buChar char="•"/>
            </a:pPr>
            <a:endParaRPr lang="en-US" dirty="0" smtClean="0"/>
          </a:p>
          <a:p>
            <a:pPr marL="285750" indent="-285750">
              <a:buFont typeface="Arial" charset="0"/>
              <a:buChar char="•"/>
            </a:pPr>
            <a:r>
              <a:rPr lang="en-US" b="1" dirty="0" smtClean="0"/>
              <a:t>Words</a:t>
            </a:r>
            <a:r>
              <a:rPr lang="en-US" dirty="0" smtClean="0"/>
              <a:t> build on the visuals</a:t>
            </a:r>
          </a:p>
          <a:p>
            <a:pPr marL="285750" indent="-285750">
              <a:buFont typeface="Arial" charset="0"/>
              <a:buChar char="•"/>
            </a:pPr>
            <a:endParaRPr lang="en-US" dirty="0" smtClean="0"/>
          </a:p>
          <a:p>
            <a:pPr marL="285750" indent="-285750">
              <a:buFont typeface="Arial" charset="0"/>
              <a:buChar char="•"/>
            </a:pPr>
            <a:r>
              <a:rPr lang="en-US" b="1" dirty="0" smtClean="0"/>
              <a:t>Data</a:t>
            </a:r>
            <a:r>
              <a:rPr lang="en-US" dirty="0" smtClean="0"/>
              <a:t> is represented through the visuals in a creative way</a:t>
            </a:r>
          </a:p>
          <a:p>
            <a:pPr marL="285750" indent="-285750">
              <a:buFont typeface="Arial" charset="0"/>
              <a:buChar char="•"/>
            </a:pPr>
            <a:endParaRPr lang="en-US" dirty="0" smtClean="0"/>
          </a:p>
          <a:p>
            <a:pPr marL="285750" indent="-285750">
              <a:buFont typeface="Arial" charset="0"/>
              <a:buChar char="•"/>
            </a:pPr>
            <a:r>
              <a:rPr lang="en-US" b="1" dirty="0" smtClean="0"/>
              <a:t>Color and space </a:t>
            </a:r>
            <a:r>
              <a:rPr lang="en-US" dirty="0" smtClean="0"/>
              <a:t>represent the main idea/topic</a:t>
            </a:r>
          </a:p>
          <a:p>
            <a:pPr marL="285750" indent="-285750">
              <a:buFont typeface="Arial" charset="0"/>
              <a:buChar char="•"/>
            </a:pPr>
            <a:endParaRPr lang="en-US" dirty="0"/>
          </a:p>
        </p:txBody>
      </p:sp>
      <p:sp>
        <p:nvSpPr>
          <p:cNvPr id="6" name="Rectangle 5"/>
          <p:cNvSpPr/>
          <p:nvPr/>
        </p:nvSpPr>
        <p:spPr>
          <a:xfrm>
            <a:off x="4162742" y="323779"/>
            <a:ext cx="5012789" cy="996993"/>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17980" y="1455681"/>
            <a:ext cx="6548199" cy="727961"/>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62742" y="2715737"/>
            <a:ext cx="3507709" cy="2666657"/>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17979" y="2208102"/>
            <a:ext cx="6548199" cy="382485"/>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162742" y="5418862"/>
            <a:ext cx="3507709" cy="54403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62818" y="3745357"/>
            <a:ext cx="2797792" cy="99041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79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3346450"/>
          </a:xfrm>
        </p:spPr>
        <p:txBody>
          <a:bodyPr>
            <a:noAutofit/>
          </a:bodyPr>
          <a:lstStyle/>
          <a:p>
            <a:pPr marL="0" indent="0">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sz="10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listened </a:t>
            </a:r>
            <a:r>
              <a:rPr lang="en-US" sz="2000" dirty="0">
                <a:latin typeface="Calibri" charset="0"/>
                <a:ea typeface="Calibri" charset="0"/>
                <a:cs typeface="Calibri" charset="0"/>
              </a:rPr>
              <a:t>actively to a Model Constructive Conversation about written text</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had </a:t>
            </a:r>
            <a:r>
              <a:rPr lang="en-US" sz="2000" dirty="0">
                <a:latin typeface="Calibri" charset="0"/>
                <a:ea typeface="Calibri" charset="0"/>
                <a:cs typeface="Calibri" charset="0"/>
              </a:rPr>
              <a:t>a Constructive Conversation with a partner</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collaborated </a:t>
            </a:r>
            <a:r>
              <a:rPr lang="en-US" sz="2000" dirty="0">
                <a:latin typeface="Calibri" charset="0"/>
                <a:ea typeface="Calibri" charset="0"/>
                <a:cs typeface="Calibri" charset="0"/>
              </a:rPr>
              <a:t>with a partner to take notes using a graphic </a:t>
            </a:r>
            <a:r>
              <a:rPr lang="en-US" sz="2000" dirty="0" smtClean="0">
                <a:latin typeface="Calibri" charset="0"/>
                <a:ea typeface="Calibri" charset="0"/>
                <a:cs typeface="Calibri" charset="0"/>
              </a:rPr>
              <a:t>organizer</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added </a:t>
            </a:r>
            <a:r>
              <a:rPr lang="en-US" sz="2000" dirty="0">
                <a:latin typeface="Calibri" charset="0"/>
                <a:ea typeface="Calibri" charset="0"/>
                <a:cs typeface="Calibri" charset="0"/>
              </a:rPr>
              <a:t>to your artifacts folder</a:t>
            </a:r>
          </a:p>
          <a:p>
            <a:r>
              <a:rPr lang="en-US" sz="2400" i="1" dirty="0" smtClean="0"/>
              <a:t>Think</a:t>
            </a:r>
            <a:r>
              <a:rPr lang="mr-IN" sz="2400" i="1" dirty="0" smtClean="0"/>
              <a:t>…</a:t>
            </a:r>
            <a:endParaRPr lang="en-US" sz="2400" i="1" dirty="0" smtClean="0"/>
          </a:p>
          <a:p>
            <a:pPr lvl="2"/>
            <a:r>
              <a:rPr lang="en-US" sz="2400" i="1" dirty="0" smtClean="0"/>
              <a:t>What helped you accurately address the prompt?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9" y="497264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476904" y="5156199"/>
            <a:ext cx="1157158" cy="945353"/>
            <a:chOff x="-192194" y="4231661"/>
            <a:chExt cx="2627713" cy="2131204"/>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192194" y="5993533"/>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12742" y="4963620"/>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9425" y="3795431"/>
            <a:ext cx="3584470" cy="959663"/>
          </a:xfrm>
          <a:prstGeom prst="rect">
            <a:avLst/>
          </a:prstGeom>
        </p:spPr>
      </p:pic>
    </p:spTree>
    <p:extLst>
      <p:ext uri="{BB962C8B-B14F-4D97-AF65-F5344CB8AC3E}">
        <p14:creationId xmlns:p14="http://schemas.microsoft.com/office/powerpoint/2010/main" val="13218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227091"/>
            <a:ext cx="11778017" cy="1330657"/>
          </a:xfrm>
        </p:spPr>
        <p:txBody>
          <a:bodyPr>
            <a:normAutofit/>
          </a:bodyPr>
          <a:lstStyle/>
          <a:p>
            <a:pPr algn="ctr"/>
            <a:r>
              <a:rPr lang="en-US" sz="5400" b="1" dirty="0" smtClean="0"/>
              <a:t>Interacting with Song and Lyrics Text</a:t>
            </a:r>
            <a:endParaRPr lang="en-US" sz="5400" b="1" dirty="0"/>
          </a:p>
        </p:txBody>
      </p:sp>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745" r="1387" b="17891"/>
          <a:stretch/>
        </p:blipFill>
        <p:spPr>
          <a:xfrm>
            <a:off x="550261" y="545735"/>
            <a:ext cx="3497525" cy="3575714"/>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277531" y="1600046"/>
            <a:ext cx="7824715" cy="1631216"/>
          </a:xfrm>
          <a:prstGeom prst="rect">
            <a:avLst/>
          </a:prstGeom>
          <a:noFill/>
        </p:spPr>
        <p:txBody>
          <a:bodyPr wrap="square" rtlCol="0">
            <a:spAutoFit/>
          </a:bodyPr>
          <a:lstStyle/>
          <a:p>
            <a:r>
              <a:rPr lang="en-US" sz="10000" b="1" dirty="0" smtClean="0">
                <a:solidFill>
                  <a:schemeClr val="accent1"/>
                </a:solidFill>
              </a:rPr>
              <a:t>LESSON 5B</a:t>
            </a:r>
            <a:endParaRPr lang="en-US" sz="10000" b="1" dirty="0">
              <a:solidFill>
                <a:schemeClr val="accent1"/>
              </a:solidFill>
            </a:endParaRPr>
          </a:p>
        </p:txBody>
      </p:sp>
    </p:spTree>
    <p:extLst>
      <p:ext uri="{BB962C8B-B14F-4D97-AF65-F5344CB8AC3E}">
        <p14:creationId xmlns:p14="http://schemas.microsoft.com/office/powerpoint/2010/main" val="2352588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468438"/>
            <a:ext cx="10058400" cy="4570412"/>
          </a:xfrm>
        </p:spPr>
        <p:txBody>
          <a:bodyPr>
            <a:noAutofit/>
          </a:bodyPr>
          <a:lstStyle/>
          <a:p>
            <a:pPr marL="0" indent="0">
              <a:buNone/>
            </a:pPr>
            <a:r>
              <a:rPr lang="en-US" sz="3600" dirty="0">
                <a:latin typeface="Calibri" charset="0"/>
                <a:ea typeface="Calibri" charset="0"/>
                <a:cs typeface="Calibri" charset="0"/>
              </a:rPr>
              <a:t>In this lesson, </a:t>
            </a:r>
            <a:r>
              <a:rPr lang="en-US" sz="3600" dirty="0" smtClean="0">
                <a:latin typeface="Calibri" charset="0"/>
                <a:ea typeface="Calibri" charset="0"/>
                <a:cs typeface="Calibri" charset="0"/>
              </a:rPr>
              <a:t>you </a:t>
            </a:r>
            <a:r>
              <a:rPr lang="en-US" sz="3600" dirty="0">
                <a:latin typeface="Calibri" charset="0"/>
                <a:ea typeface="Calibri" charset="0"/>
                <a:cs typeface="Calibri" charset="0"/>
              </a:rPr>
              <a:t>will... </a:t>
            </a:r>
            <a:endParaRPr lang="en-US" sz="3600" dirty="0" smtClean="0">
              <a:latin typeface="Calibri" charset="0"/>
              <a:ea typeface="Calibri" charset="0"/>
              <a:cs typeface="Calibri" charset="0"/>
            </a:endParaRPr>
          </a:p>
          <a:p>
            <a:endParaRPr lang="en-US" sz="5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listen actively to a Model Constructive Conversation about song and lyrics text</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have a Constructive Conversation with a partner</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collaborate with a partner to take notes using a graphic organizer</a:t>
            </a:r>
          </a:p>
          <a:p>
            <a:pPr lvl="1">
              <a:buFont typeface="Wingdings" charset="2"/>
              <a:buChar char="q"/>
            </a:pPr>
            <a:endParaRPr lang="en-US" sz="8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add to your artifacts folder </a:t>
            </a:r>
          </a:p>
          <a:p>
            <a:pPr lvl="1"/>
            <a:endParaRPr lang="en-US" sz="800" dirty="0">
              <a:latin typeface="Calibri" charset="0"/>
              <a:ea typeface="Calibri" charset="0"/>
              <a:cs typeface="Calibri" charset="0"/>
            </a:endParaRPr>
          </a:p>
        </p:txBody>
      </p:sp>
      <p:sp>
        <p:nvSpPr>
          <p:cNvPr id="2" name="Title 1"/>
          <p:cNvSpPr>
            <a:spLocks noGrp="1"/>
          </p:cNvSpPr>
          <p:nvPr>
            <p:ph type="title" idx="4294967295"/>
          </p:nvPr>
        </p:nvSpPr>
        <p:spPr>
          <a:xfrm>
            <a:off x="0" y="674688"/>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1195" y="421350"/>
            <a:ext cx="4115597" cy="1299662"/>
          </a:xfrm>
          <a:prstGeom prst="rect">
            <a:avLst/>
          </a:prstGeom>
        </p:spPr>
      </p:pic>
    </p:spTree>
    <p:extLst>
      <p:ext uri="{BB962C8B-B14F-4D97-AF65-F5344CB8AC3E}">
        <p14:creationId xmlns:p14="http://schemas.microsoft.com/office/powerpoint/2010/main" val="16571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96335"/>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a:t>
            </a:r>
            <a:r>
              <a:rPr lang="en-US" sz="2400" b="1" dirty="0" smtClean="0">
                <a:solidFill>
                  <a:schemeClr val="bg1"/>
                </a:solidFill>
              </a:rPr>
              <a:t>do the song and lyrics CLARIFY &amp; FORTIFY your </a:t>
            </a:r>
            <a:r>
              <a:rPr lang="en-US" sz="2400" b="1" dirty="0">
                <a:solidFill>
                  <a:schemeClr val="bg1"/>
                </a:solidFill>
              </a:rPr>
              <a:t>thinking of the previous texts?</a:t>
            </a:r>
            <a:r>
              <a:rPr lang="en-US" sz="2400" dirty="0">
                <a:solidFill>
                  <a:schemeClr val="bg1"/>
                </a:solidFill>
              </a:rPr>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650" y="622109"/>
            <a:ext cx="7581900" cy="4876800"/>
          </a:xfrm>
          <a:prstGeom prst="rect">
            <a:avLst/>
          </a:prstGeom>
        </p:spPr>
      </p:pic>
      <p:sp>
        <p:nvSpPr>
          <p:cNvPr id="3" name="TextBox 2"/>
          <p:cNvSpPr txBox="1"/>
          <p:nvPr/>
        </p:nvSpPr>
        <p:spPr>
          <a:xfrm>
            <a:off x="2342864" y="4695663"/>
            <a:ext cx="6892120" cy="523220"/>
          </a:xfrm>
          <a:prstGeom prst="rect">
            <a:avLst/>
          </a:prstGeom>
          <a:noFill/>
        </p:spPr>
        <p:txBody>
          <a:bodyPr wrap="square" rtlCol="0">
            <a:spAutoFit/>
          </a:bodyPr>
          <a:lstStyle/>
          <a:p>
            <a:pPr algn="ctr"/>
            <a:r>
              <a:rPr lang="en-US" sz="2800" dirty="0" smtClean="0">
                <a:solidFill>
                  <a:schemeClr val="bg1"/>
                </a:solidFill>
                <a:latin typeface="Century Gothic" charset="0"/>
                <a:ea typeface="Century Gothic" charset="0"/>
                <a:cs typeface="Century Gothic" charset="0"/>
              </a:rPr>
              <a:t>Trail of </a:t>
            </a:r>
            <a:r>
              <a:rPr lang="en-US" sz="2800" smtClean="0">
                <a:solidFill>
                  <a:schemeClr val="bg1"/>
                </a:solidFill>
                <a:latin typeface="Century Gothic" charset="0"/>
                <a:ea typeface="Century Gothic" charset="0"/>
                <a:cs typeface="Century Gothic" charset="0"/>
              </a:rPr>
              <a:t>Tears by John </a:t>
            </a:r>
            <a:r>
              <a:rPr lang="en-US" sz="2800" dirty="0" smtClean="0">
                <a:solidFill>
                  <a:schemeClr val="bg1"/>
                </a:solidFill>
                <a:latin typeface="Century Gothic" charset="0"/>
                <a:ea typeface="Century Gothic" charset="0"/>
                <a:cs typeface="Century Gothic" charset="0"/>
              </a:rPr>
              <a:t>Denver </a:t>
            </a:r>
            <a:endParaRPr lang="en-US" sz="2800" dirty="0">
              <a:solidFill>
                <a:schemeClr val="bg1"/>
              </a:solidFill>
              <a:latin typeface="Century Gothic" charset="0"/>
              <a:ea typeface="Century Gothic" charset="0"/>
              <a:cs typeface="Century Gothic" charset="0"/>
            </a:endParaRPr>
          </a:p>
        </p:txBody>
      </p:sp>
      <p:pic>
        <p:nvPicPr>
          <p:cNvPr id="4" name="Trail of Tears audio.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4441" y="4632001"/>
            <a:ext cx="650543" cy="650543"/>
          </a:xfrm>
          <a:prstGeom prst="rect">
            <a:avLst/>
          </a:prstGeom>
        </p:spPr>
      </p:pic>
    </p:spTree>
    <p:extLst>
      <p:ext uri="{BB962C8B-B14F-4D97-AF65-F5344CB8AC3E}">
        <p14:creationId xmlns:p14="http://schemas.microsoft.com/office/powerpoint/2010/main" val="343498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You and your partner will think about the ideas you discussed during your Constructive Conversation </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You must agree on the four strongest ideas</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Each of you will write the same four ideas on your copy of the Graphic Organizer</a:t>
            </a:r>
          </a:p>
          <a:p>
            <a:pPr marL="342900" indent="-342900" eaLnBrk="1" hangingPunct="1">
              <a:buFont typeface="Arial" charset="0"/>
              <a:buChar char="•"/>
            </a:pPr>
            <a:endParaRPr lang="en-US" sz="2000" dirty="0">
              <a:latin typeface="+mn-lt"/>
            </a:endParaRPr>
          </a:p>
        </p:txBody>
      </p:sp>
      <p:sp>
        <p:nvSpPr>
          <p:cNvPr id="4" name="Rectangle 3"/>
          <p:cNvSpPr/>
          <p:nvPr/>
        </p:nvSpPr>
        <p:spPr>
          <a:xfrm>
            <a:off x="4273919" y="477281"/>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591300" y="0"/>
            <a:ext cx="4457700" cy="369332"/>
          </a:xfrm>
          <a:prstGeom prst="rect">
            <a:avLst/>
          </a:prstGeom>
          <a:noFill/>
        </p:spPr>
        <p:txBody>
          <a:bodyPr wrap="square" rtlCol="0">
            <a:spAutoFit/>
          </a:bodyPr>
          <a:lstStyle/>
          <a:p>
            <a:r>
              <a:rPr lang="en-US" b="1" dirty="0" smtClean="0"/>
              <a:t>Song &amp; Lyrics – Trail of Tears</a:t>
            </a:r>
            <a:endParaRPr lang="en-US" b="1" dirty="0"/>
          </a:p>
        </p:txBody>
      </p:sp>
    </p:spTree>
    <p:extLst>
      <p:ext uri="{BB962C8B-B14F-4D97-AF65-F5344CB8AC3E}">
        <p14:creationId xmlns:p14="http://schemas.microsoft.com/office/powerpoint/2010/main" val="11174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a:latin typeface="+mn-lt"/>
              </a:rPr>
              <a:t>What do the four ideas you selected make you think?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r>
              <a:rPr lang="en-US" sz="2000" dirty="0" smtClean="0">
                <a:latin typeface="+mn-lt"/>
              </a:rPr>
              <a:t>:</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4" name="Rectangle 3"/>
          <p:cNvSpPr/>
          <p:nvPr/>
        </p:nvSpPr>
        <p:spPr>
          <a:xfrm>
            <a:off x="4300181" y="3780431"/>
            <a:ext cx="3821373" cy="84616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91300" y="0"/>
            <a:ext cx="4457700" cy="369332"/>
          </a:xfrm>
          <a:prstGeom prst="rect">
            <a:avLst/>
          </a:prstGeom>
          <a:noFill/>
        </p:spPr>
        <p:txBody>
          <a:bodyPr wrap="square" rtlCol="0">
            <a:spAutoFit/>
          </a:bodyPr>
          <a:lstStyle/>
          <a:p>
            <a:r>
              <a:rPr lang="en-US" b="1" dirty="0"/>
              <a:t>Song &amp; Lyrics – </a:t>
            </a:r>
            <a:r>
              <a:rPr lang="en-US" b="1" dirty="0" smtClean="0"/>
              <a:t>Trail of Tears</a:t>
            </a:r>
            <a:endParaRPr lang="en-US" b="1" dirty="0"/>
          </a:p>
        </p:txBody>
      </p:sp>
    </p:spTree>
    <p:extLst>
      <p:ext uri="{BB962C8B-B14F-4D97-AF65-F5344CB8AC3E}">
        <p14:creationId xmlns:p14="http://schemas.microsoft.com/office/powerpoint/2010/main" val="17161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Return to the texts and find evidence that supports each idea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a:t>
            </a:r>
            <a:r>
              <a:rPr lang="en-US" sz="2000" dirty="0" smtClean="0">
                <a:latin typeface="+mn-lt"/>
              </a:rPr>
              <a:t>the evidence and provide an explanation</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88573" y="478764"/>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91300" y="0"/>
            <a:ext cx="4457700" cy="369332"/>
          </a:xfrm>
          <a:prstGeom prst="rect">
            <a:avLst/>
          </a:prstGeom>
          <a:noFill/>
        </p:spPr>
        <p:txBody>
          <a:bodyPr wrap="square" rtlCol="0">
            <a:spAutoFit/>
          </a:bodyPr>
          <a:lstStyle/>
          <a:p>
            <a:r>
              <a:rPr lang="en-US" b="1" dirty="0"/>
              <a:t>Song &amp; Lyrics – </a:t>
            </a:r>
            <a:r>
              <a:rPr lang="en-US" b="1" dirty="0" smtClean="0"/>
              <a:t>Trail of Tears</a:t>
            </a:r>
            <a:endParaRPr lang="en-US" b="1" dirty="0"/>
          </a:p>
        </p:txBody>
      </p:sp>
    </p:spTree>
    <p:extLst>
      <p:ext uri="{BB962C8B-B14F-4D97-AF65-F5344CB8AC3E}">
        <p14:creationId xmlns:p14="http://schemas.microsoft.com/office/powerpoint/2010/main" val="6096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585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How does the evidence modify your thinking? What do you think now?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a:t>
            </a:r>
            <a:r>
              <a:rPr lang="en-US" sz="2000" dirty="0" smtClean="0">
                <a:latin typeface="+mn-lt"/>
              </a:rPr>
              <a:t>now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95292" y="3780431"/>
            <a:ext cx="3821373" cy="82643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91300" y="0"/>
            <a:ext cx="4457700" cy="369332"/>
          </a:xfrm>
          <a:prstGeom prst="rect">
            <a:avLst/>
          </a:prstGeom>
          <a:noFill/>
        </p:spPr>
        <p:txBody>
          <a:bodyPr wrap="square" rtlCol="0">
            <a:spAutoFit/>
          </a:bodyPr>
          <a:lstStyle/>
          <a:p>
            <a:r>
              <a:rPr lang="en-US" b="1" dirty="0"/>
              <a:t>Song &amp; Lyrics – </a:t>
            </a:r>
            <a:r>
              <a:rPr lang="en-US" b="1" dirty="0" smtClean="0"/>
              <a:t>Trail of Tears</a:t>
            </a:r>
            <a:endParaRPr lang="en-US" b="1" dirty="0"/>
          </a:p>
        </p:txBody>
      </p:sp>
    </p:spTree>
    <p:extLst>
      <p:ext uri="{BB962C8B-B14F-4D97-AF65-F5344CB8AC3E}">
        <p14:creationId xmlns:p14="http://schemas.microsoft.com/office/powerpoint/2010/main" val="134444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0"/>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90149" y="1231278"/>
            <a:ext cx="3557638"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Based on the evidence from the song and lyrics, what can you conclude?</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Based on the evidence from the song and lyrics, we can conclude that</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00181" y="4614452"/>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591300" y="0"/>
            <a:ext cx="4457700" cy="369332"/>
          </a:xfrm>
          <a:prstGeom prst="rect">
            <a:avLst/>
          </a:prstGeom>
          <a:noFill/>
        </p:spPr>
        <p:txBody>
          <a:bodyPr wrap="square" rtlCol="0">
            <a:spAutoFit/>
          </a:bodyPr>
          <a:lstStyle/>
          <a:p>
            <a:r>
              <a:rPr lang="en-US" b="1" dirty="0"/>
              <a:t>Song &amp; Lyrics – </a:t>
            </a:r>
            <a:r>
              <a:rPr lang="en-US" b="1" dirty="0" smtClean="0"/>
              <a:t>Trail of Tears</a:t>
            </a:r>
            <a:endParaRPr lang="en-US" b="1" dirty="0"/>
          </a:p>
        </p:txBody>
      </p:sp>
    </p:spTree>
    <p:extLst>
      <p:ext uri="{BB962C8B-B14F-4D97-AF65-F5344CB8AC3E}">
        <p14:creationId xmlns:p14="http://schemas.microsoft.com/office/powerpoint/2010/main" val="139806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112469"/>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81904" y="1428585"/>
            <a:ext cx="3557638"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What questions do you have?</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A question we now have is</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16671" y="5361781"/>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591300" y="0"/>
            <a:ext cx="4457700" cy="369332"/>
          </a:xfrm>
          <a:prstGeom prst="rect">
            <a:avLst/>
          </a:prstGeom>
          <a:noFill/>
        </p:spPr>
        <p:txBody>
          <a:bodyPr wrap="square" rtlCol="0">
            <a:spAutoFit/>
          </a:bodyPr>
          <a:lstStyle/>
          <a:p>
            <a:r>
              <a:rPr lang="en-US" b="1" dirty="0"/>
              <a:t>Song &amp; Lyrics – </a:t>
            </a:r>
            <a:r>
              <a:rPr lang="en-US" b="1" dirty="0" smtClean="0"/>
              <a:t>Trail of Tears</a:t>
            </a:r>
            <a:endParaRPr lang="en-US" b="1" dirty="0"/>
          </a:p>
        </p:txBody>
      </p:sp>
    </p:spTree>
    <p:extLst>
      <p:ext uri="{BB962C8B-B14F-4D97-AF65-F5344CB8AC3E}">
        <p14:creationId xmlns:p14="http://schemas.microsoft.com/office/powerpoint/2010/main" val="4299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a:t>
            </a:r>
            <a:endParaRPr lang="en-US" sz="2400" dirty="0">
              <a:solidFill>
                <a:schemeClr val="bg1"/>
              </a:solidFill>
            </a:endParaRPr>
          </a:p>
        </p:txBody>
      </p:sp>
      <p:sp>
        <p:nvSpPr>
          <p:cNvPr id="8" name="Rectangle 7"/>
          <p:cNvSpPr/>
          <p:nvPr/>
        </p:nvSpPr>
        <p:spPr>
          <a:xfrm>
            <a:off x="323536" y="1774460"/>
            <a:ext cx="3701926" cy="523220"/>
          </a:xfrm>
          <a:prstGeom prst="rect">
            <a:avLst/>
          </a:prstGeom>
        </p:spPr>
        <p:txBody>
          <a:bodyPr wrap="square">
            <a:spAutoFit/>
          </a:bodyPr>
          <a:lstStyle/>
          <a:p>
            <a:endParaRPr lang="en-US" sz="2800" dirty="0"/>
          </a:p>
        </p:txBody>
      </p:sp>
      <p:sp>
        <p:nvSpPr>
          <p:cNvPr id="2" name="TextBox 1"/>
          <p:cNvSpPr txBox="1"/>
          <p:nvPr/>
        </p:nvSpPr>
        <p:spPr>
          <a:xfrm>
            <a:off x="1341494" y="151947"/>
            <a:ext cx="2683968" cy="1384995"/>
          </a:xfrm>
          <a:prstGeom prst="rect">
            <a:avLst/>
          </a:prstGeom>
          <a:noFill/>
        </p:spPr>
        <p:txBody>
          <a:bodyPr wrap="square" rtlCol="0">
            <a:spAutoFit/>
          </a:bodyPr>
          <a:lstStyle/>
          <a:p>
            <a:r>
              <a:rPr lang="en-US" sz="2800" dirty="0">
                <a:latin typeface="Calibri" charset="0"/>
                <a:ea typeface="Calibri" charset="0"/>
                <a:cs typeface="Calibri" charset="0"/>
              </a:rPr>
              <a:t>How is language used to </a:t>
            </a:r>
            <a:r>
              <a:rPr lang="en-US" sz="2800" dirty="0" smtClean="0">
                <a:latin typeface="Calibri" charset="0"/>
                <a:ea typeface="Calibri" charset="0"/>
                <a:cs typeface="Calibri" charset="0"/>
              </a:rPr>
              <a:t>present an idea?</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96" y="252655"/>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545" y="1"/>
            <a:ext cx="8202455" cy="6318500"/>
          </a:xfrm>
          <a:prstGeom prst="rect">
            <a:avLst/>
          </a:prstGeom>
        </p:spPr>
      </p:pic>
      <p:sp>
        <p:nvSpPr>
          <p:cNvPr id="4" name="TextBox 3"/>
          <p:cNvSpPr txBox="1"/>
          <p:nvPr/>
        </p:nvSpPr>
        <p:spPr>
          <a:xfrm>
            <a:off x="323536" y="1585434"/>
            <a:ext cx="3701926" cy="4893647"/>
          </a:xfrm>
          <a:prstGeom prst="rect">
            <a:avLst/>
          </a:prstGeom>
          <a:noFill/>
        </p:spPr>
        <p:txBody>
          <a:bodyPr wrap="square" rtlCol="0">
            <a:spAutoFit/>
          </a:bodyPr>
          <a:lstStyle/>
          <a:p>
            <a:pPr marL="285750" indent="-285750">
              <a:buFont typeface="Arial" charset="0"/>
              <a:buChar char="•"/>
            </a:pPr>
            <a:r>
              <a:rPr lang="en-US" dirty="0" smtClean="0"/>
              <a:t>Did </a:t>
            </a:r>
            <a:r>
              <a:rPr lang="en-US" b="1" i="1" dirty="0" smtClean="0"/>
              <a:t>YOU</a:t>
            </a:r>
            <a:r>
              <a:rPr lang="en-US" b="1" dirty="0" smtClean="0"/>
              <a:t> </a:t>
            </a:r>
            <a:r>
              <a:rPr lang="en-US" dirty="0" smtClean="0"/>
              <a:t>know? </a:t>
            </a:r>
            <a:r>
              <a:rPr lang="en-US" b="1" dirty="0" smtClean="0"/>
              <a:t>– </a:t>
            </a:r>
            <a:r>
              <a:rPr lang="en-US" dirty="0" smtClean="0"/>
              <a:t>the use of the word </a:t>
            </a:r>
            <a:r>
              <a:rPr lang="en-US" b="1" i="1" dirty="0" smtClean="0"/>
              <a:t>YOU</a:t>
            </a:r>
            <a:r>
              <a:rPr lang="en-US" dirty="0" smtClean="0"/>
              <a:t> implies the reader’s responsibility &amp; a call to action</a:t>
            </a:r>
          </a:p>
          <a:p>
            <a:pPr marL="285750" indent="-285750">
              <a:buFont typeface="Arial" charset="0"/>
              <a:buChar char="•"/>
            </a:pPr>
            <a:endParaRPr lang="en-US" sz="800" dirty="0" smtClean="0"/>
          </a:p>
          <a:p>
            <a:pPr marL="285750" indent="-285750">
              <a:buFont typeface="Arial" charset="0"/>
              <a:buChar char="•"/>
            </a:pPr>
            <a:r>
              <a:rPr lang="en-US" b="1" dirty="0" smtClean="0"/>
              <a:t>Questions</a:t>
            </a:r>
            <a:r>
              <a:rPr lang="en-US" dirty="0" smtClean="0"/>
              <a:t> – pose questions that capture the main idea; they engage the reader to find out about the topic</a:t>
            </a:r>
          </a:p>
          <a:p>
            <a:pPr marL="285750" indent="-285750">
              <a:buFont typeface="Arial" charset="0"/>
              <a:buChar char="•"/>
            </a:pPr>
            <a:endParaRPr lang="en-US" sz="800" dirty="0" smtClean="0"/>
          </a:p>
          <a:p>
            <a:pPr marL="285750" indent="-285750">
              <a:buFont typeface="Arial" charset="0"/>
              <a:buChar char="•"/>
            </a:pPr>
            <a:r>
              <a:rPr lang="en-US" b="1" dirty="0" smtClean="0"/>
              <a:t>Strategic Use of Words/Phrases</a:t>
            </a:r>
          </a:p>
          <a:p>
            <a:pPr marL="742950" lvl="1" indent="-285750">
              <a:buFont typeface="Arial" charset="0"/>
              <a:buChar char="•"/>
            </a:pPr>
            <a:r>
              <a:rPr lang="en-US" b="1" dirty="0" smtClean="0"/>
              <a:t>Synonyms</a:t>
            </a:r>
            <a:r>
              <a:rPr lang="en-US" dirty="0" smtClean="0"/>
              <a:t> – this example uses synonyms that repeat the main idea (LESS, FEWER; REDUCES, DECREASES, etc.)</a:t>
            </a:r>
          </a:p>
          <a:p>
            <a:pPr marL="742950" lvl="1" indent="-285750">
              <a:buFont typeface="Arial" charset="0"/>
              <a:buChar char="•"/>
            </a:pPr>
            <a:endParaRPr lang="en-US" sz="800" dirty="0" smtClean="0"/>
          </a:p>
          <a:p>
            <a:pPr marL="742950" lvl="1" indent="-285750">
              <a:buFont typeface="Arial" charset="0"/>
              <a:buChar char="•"/>
            </a:pPr>
            <a:r>
              <a:rPr lang="en-US" b="1" dirty="0" smtClean="0"/>
              <a:t>Key words </a:t>
            </a:r>
            <a:r>
              <a:rPr lang="en-US" dirty="0" smtClean="0"/>
              <a:t>about the topic are repeated (energy, raw materials, recycling, etc.)</a:t>
            </a:r>
          </a:p>
          <a:p>
            <a:pPr marL="285750" indent="-285750">
              <a:buFont typeface="Arial" charset="0"/>
              <a:buChar char="•"/>
            </a:pPr>
            <a:endParaRPr lang="en-US" b="1" dirty="0"/>
          </a:p>
        </p:txBody>
      </p:sp>
    </p:spTree>
    <p:extLst>
      <p:ext uri="{BB962C8B-B14F-4D97-AF65-F5344CB8AC3E}">
        <p14:creationId xmlns:p14="http://schemas.microsoft.com/office/powerpoint/2010/main" val="23431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194" y="431846"/>
            <a:ext cx="4397167" cy="1046440"/>
          </a:xfrm>
          <a:prstGeom prst="rect">
            <a:avLst/>
          </a:prstGeom>
        </p:spPr>
        <p:txBody>
          <a:bodyPr wrap="square">
            <a:spAutoFit/>
          </a:bodyPr>
          <a:lstStyle/>
          <a:p>
            <a:r>
              <a:rPr lang="en-US" sz="4800" b="1" dirty="0" smtClean="0">
                <a:latin typeface="+mj-lt"/>
              </a:rPr>
              <a:t>Listen Actively</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FOR ACTIVE LISTENING</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10" y="180091"/>
            <a:ext cx="1138028" cy="1298195"/>
          </a:xfrm>
          <a:prstGeom prst="rect">
            <a:avLst/>
          </a:prstGeom>
        </p:spPr>
      </p:pic>
      <p:sp>
        <p:nvSpPr>
          <p:cNvPr id="6" name="TextBox 5"/>
          <p:cNvSpPr txBox="1"/>
          <p:nvPr/>
        </p:nvSpPr>
        <p:spPr>
          <a:xfrm>
            <a:off x="457200" y="1750713"/>
            <a:ext cx="6526237" cy="4247317"/>
          </a:xfrm>
          <a:prstGeom prst="rect">
            <a:avLst/>
          </a:prstGeom>
          <a:noFill/>
        </p:spPr>
        <p:txBody>
          <a:bodyPr wrap="square" rtlCol="0">
            <a:spAutoFit/>
          </a:bodyPr>
          <a:lstStyle/>
          <a:p>
            <a:r>
              <a:rPr lang="en-US" dirty="0" smtClean="0"/>
              <a:t>N</a:t>
            </a:r>
            <a:r>
              <a:rPr lang="en-US" sz="2000" dirty="0" smtClean="0"/>
              <a:t>umber off from 1-4</a:t>
            </a:r>
          </a:p>
          <a:p>
            <a:endParaRPr lang="en-US" sz="1000" dirty="0" smtClean="0"/>
          </a:p>
          <a:p>
            <a:r>
              <a:rPr lang="en-US" sz="2000" dirty="0" smtClean="0"/>
              <a:t>Each of you will listen actively for one specific criterion:</a:t>
            </a:r>
            <a:endParaRPr lang="en-US" sz="2000" dirty="0"/>
          </a:p>
          <a:p>
            <a:endParaRPr lang="en-US" sz="1000" dirty="0"/>
          </a:p>
          <a:p>
            <a:pPr marL="914400" lvl="1" indent="-457200">
              <a:buFont typeface="Arial" charset="0"/>
              <a:buChar char="•"/>
            </a:pPr>
            <a:r>
              <a:rPr lang="en-US" sz="2000" dirty="0" smtClean="0"/>
              <a:t>1s – How does each partner accurately </a:t>
            </a:r>
            <a:r>
              <a:rPr lang="en-US" sz="2000" dirty="0"/>
              <a:t>address the prompt throughout the entire </a:t>
            </a:r>
            <a:r>
              <a:rPr lang="en-US" sz="2000" dirty="0" smtClean="0"/>
              <a:t>conversation?</a:t>
            </a:r>
          </a:p>
          <a:p>
            <a:pPr marL="914400" lvl="1" indent="-457200">
              <a:buFont typeface="Wingdings" charset="2"/>
              <a:buChar char="q"/>
            </a:pPr>
            <a:endParaRPr lang="en-US" sz="1000" dirty="0"/>
          </a:p>
          <a:p>
            <a:pPr marL="914400" lvl="1" indent="-457200">
              <a:buFont typeface="Arial" charset="0"/>
              <a:buChar char="•"/>
            </a:pPr>
            <a:r>
              <a:rPr lang="en-US" sz="2000" dirty="0" smtClean="0"/>
              <a:t>2s - </a:t>
            </a:r>
            <a:r>
              <a:rPr lang="en-US" sz="2000" dirty="0"/>
              <a:t>How does each partner combine ideas across </a:t>
            </a:r>
            <a:r>
              <a:rPr lang="en-US" sz="2000" dirty="0" smtClean="0"/>
              <a:t>texts?</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3s - </a:t>
            </a:r>
            <a:r>
              <a:rPr lang="en-US" sz="2000" dirty="0"/>
              <a:t>How does each partner provide multiple examples of evidence </a:t>
            </a:r>
            <a:r>
              <a:rPr lang="en-US" sz="2000" dirty="0" smtClean="0"/>
              <a:t>?</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4s - </a:t>
            </a:r>
            <a:r>
              <a:rPr lang="en-US" sz="2000" dirty="0"/>
              <a:t>How does each partner utilize academic and domain specific vocabulary – precise </a:t>
            </a:r>
            <a:r>
              <a:rPr lang="en-US" sz="2000" dirty="0" smtClean="0"/>
              <a:t>language?</a:t>
            </a: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100" y="269259"/>
            <a:ext cx="4484341" cy="5833672"/>
          </a:xfrm>
          <a:prstGeom prst="rect">
            <a:avLst/>
          </a:prstGeom>
        </p:spPr>
      </p:pic>
    </p:spTree>
    <p:extLst>
      <p:ext uri="{BB962C8B-B14F-4D97-AF65-F5344CB8AC3E}">
        <p14:creationId xmlns:p14="http://schemas.microsoft.com/office/powerpoint/2010/main" val="30620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84040" y="1023119"/>
            <a:ext cx="2120900" cy="954107"/>
          </a:xfrm>
          <a:prstGeom prst="rect">
            <a:avLst/>
          </a:prstGeom>
          <a:noFill/>
        </p:spPr>
        <p:txBody>
          <a:bodyPr wrap="square" rtlCol="0">
            <a:spAutoFit/>
          </a:bodyPr>
          <a:lstStyle/>
          <a:p>
            <a:pPr algn="ctr"/>
            <a:r>
              <a:rPr lang="en-US" sz="2800" b="1" dirty="0" smtClean="0"/>
              <a:t>Listen to </a:t>
            </a:r>
          </a:p>
          <a:p>
            <a:pPr algn="ctr"/>
            <a:r>
              <a:rPr lang="en-US" sz="2800" b="1" dirty="0" smtClean="0"/>
              <a:t>the Model</a:t>
            </a:r>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087" y="219723"/>
            <a:ext cx="670806" cy="765216"/>
          </a:xfrm>
          <a:prstGeom prst="rect">
            <a:avLst/>
          </a:prstGeom>
        </p:spPr>
      </p:pic>
      <p:sp>
        <p:nvSpPr>
          <p:cNvPr id="29" name="Rectangle 28"/>
          <p:cNvSpPr/>
          <p:nvPr/>
        </p:nvSpPr>
        <p:spPr>
          <a:xfrm>
            <a:off x="0" y="6400915"/>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a:t>
            </a:r>
            <a:r>
              <a:rPr lang="en-US" sz="2400" b="1" dirty="0" smtClean="0">
                <a:solidFill>
                  <a:schemeClr val="bg1"/>
                </a:solidFill>
              </a:rPr>
              <a:t>do the song and lyrics CLARIFY &amp; FORTIFY your </a:t>
            </a:r>
            <a:r>
              <a:rPr lang="en-US" sz="2400" b="1" dirty="0">
                <a:solidFill>
                  <a:schemeClr val="bg1"/>
                </a:solidFill>
              </a:rPr>
              <a:t>thinking of the previous texts?</a:t>
            </a:r>
            <a:r>
              <a:rPr lang="en-US" sz="2400" dirty="0">
                <a:solidFill>
                  <a:schemeClr val="bg1"/>
                </a:solidFill>
              </a:rPr>
              <a:t>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07" y="399765"/>
            <a:ext cx="3802787" cy="5642219"/>
          </a:xfrm>
          <a:prstGeom prst="rect">
            <a:avLst/>
          </a:prstGeom>
          <a:ln>
            <a:solidFill>
              <a:schemeClr val="tx1"/>
            </a:solidFill>
          </a:ln>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2722" y="399765"/>
            <a:ext cx="4550177" cy="5642219"/>
          </a:xfrm>
          <a:prstGeom prst="rect">
            <a:avLst/>
          </a:prstGeom>
          <a:ln>
            <a:solidFill>
              <a:schemeClr val="tx1"/>
            </a:solidFill>
          </a:ln>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3415" y="1617331"/>
            <a:ext cx="3141872" cy="1572670"/>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9315" y="4721158"/>
            <a:ext cx="3108047" cy="1494398"/>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11839" y="3093053"/>
            <a:ext cx="3108047" cy="1618254"/>
          </a:xfrm>
          <a:prstGeom prst="rect">
            <a:avLst/>
          </a:prstGeom>
        </p:spPr>
      </p:pic>
      <p:sp>
        <p:nvSpPr>
          <p:cNvPr id="35" name="TextBox 34"/>
          <p:cNvSpPr txBox="1"/>
          <p:nvPr/>
        </p:nvSpPr>
        <p:spPr>
          <a:xfrm>
            <a:off x="11605364" y="4665857"/>
            <a:ext cx="591072" cy="461665"/>
          </a:xfrm>
          <a:prstGeom prst="rect">
            <a:avLst/>
          </a:prstGeom>
          <a:noFill/>
        </p:spPr>
        <p:txBody>
          <a:bodyPr wrap="square" rtlCol="0">
            <a:spAutoFit/>
          </a:bodyPr>
          <a:lstStyle/>
          <a:p>
            <a:r>
              <a:rPr lang="en-US" sz="2400" b="1" dirty="0" smtClean="0"/>
              <a:t>#3</a:t>
            </a:r>
            <a:endParaRPr lang="en-US" sz="2400" b="1" dirty="0"/>
          </a:p>
        </p:txBody>
      </p:sp>
      <p:sp>
        <p:nvSpPr>
          <p:cNvPr id="36" name="TextBox 35"/>
          <p:cNvSpPr txBox="1"/>
          <p:nvPr/>
        </p:nvSpPr>
        <p:spPr>
          <a:xfrm>
            <a:off x="11630264" y="3038164"/>
            <a:ext cx="591072" cy="461665"/>
          </a:xfrm>
          <a:prstGeom prst="rect">
            <a:avLst/>
          </a:prstGeom>
          <a:noFill/>
        </p:spPr>
        <p:txBody>
          <a:bodyPr wrap="square" rtlCol="0">
            <a:spAutoFit/>
          </a:bodyPr>
          <a:lstStyle/>
          <a:p>
            <a:r>
              <a:rPr lang="en-US" sz="2400" b="1" dirty="0" smtClean="0"/>
              <a:t>#2</a:t>
            </a:r>
            <a:endParaRPr lang="en-US" sz="2400" b="1" dirty="0"/>
          </a:p>
        </p:txBody>
      </p:sp>
      <p:sp>
        <p:nvSpPr>
          <p:cNvPr id="37" name="TextBox 36"/>
          <p:cNvSpPr txBox="1"/>
          <p:nvPr/>
        </p:nvSpPr>
        <p:spPr>
          <a:xfrm>
            <a:off x="11528814" y="1652058"/>
            <a:ext cx="591072" cy="461665"/>
          </a:xfrm>
          <a:prstGeom prst="rect">
            <a:avLst/>
          </a:prstGeom>
          <a:noFill/>
        </p:spPr>
        <p:txBody>
          <a:bodyPr wrap="square" rtlCol="0">
            <a:spAutoFit/>
          </a:bodyPr>
          <a:lstStyle/>
          <a:p>
            <a:r>
              <a:rPr lang="en-US" sz="2400" b="1" dirty="0" smtClean="0"/>
              <a:t>#1</a:t>
            </a:r>
            <a:endParaRPr lang="en-US" sz="2400" b="1" dirty="0"/>
          </a:p>
        </p:txBody>
      </p:sp>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1963" y="2740249"/>
            <a:ext cx="4498883" cy="3388521"/>
          </a:xfrm>
          <a:prstGeom prst="rect">
            <a:avLst/>
          </a:prstGeom>
        </p:spPr>
      </p:pic>
      <p:sp>
        <p:nvSpPr>
          <p:cNvPr id="38" name="TextBox 37"/>
          <p:cNvSpPr txBox="1"/>
          <p:nvPr/>
        </p:nvSpPr>
        <p:spPr>
          <a:xfrm>
            <a:off x="4443634" y="5490173"/>
            <a:ext cx="680812" cy="461665"/>
          </a:xfrm>
          <a:prstGeom prst="rect">
            <a:avLst/>
          </a:prstGeom>
          <a:noFill/>
        </p:spPr>
        <p:txBody>
          <a:bodyPr wrap="square" rtlCol="0">
            <a:spAutoFit/>
          </a:bodyPr>
          <a:lstStyle/>
          <a:p>
            <a:r>
              <a:rPr lang="en-US" sz="2400" b="1" smtClean="0"/>
              <a:t>#4</a:t>
            </a:r>
            <a:endParaRPr lang="en-US" sz="2400" b="1" dirty="0"/>
          </a:p>
        </p:txBody>
      </p:sp>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59605" y="1867990"/>
            <a:ext cx="779579" cy="779579"/>
          </a:xfrm>
          <a:prstGeom prst="rect">
            <a:avLst/>
          </a:prstGeom>
        </p:spPr>
      </p:pic>
    </p:spTree>
    <p:extLst>
      <p:ext uri="{BB962C8B-B14F-4D97-AF65-F5344CB8AC3E}">
        <p14:creationId xmlns:p14="http://schemas.microsoft.com/office/powerpoint/2010/main" val="837601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71"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7171" y="253749"/>
            <a:ext cx="5286601" cy="1415772"/>
          </a:xfrm>
          <a:prstGeom prst="rect">
            <a:avLst/>
          </a:prstGeom>
        </p:spPr>
        <p:txBody>
          <a:bodyPr wrap="square">
            <a:spAutoFit/>
          </a:bodyPr>
          <a:lstStyle/>
          <a:p>
            <a:r>
              <a:rPr lang="en-US" sz="3600" b="1" dirty="0" smtClean="0">
                <a:latin typeface="+mj-lt"/>
              </a:rPr>
              <a:t>What makes this a Model Constructive Conversation?</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DEBRIEF THE MODEL</a:t>
            </a:r>
            <a:endParaRPr lang="en-US" sz="2400" b="1" dirty="0">
              <a:solidFill>
                <a:schemeClr val="bg1"/>
              </a:solidFill>
            </a:endParaRPr>
          </a:p>
        </p:txBody>
      </p:sp>
      <p:sp>
        <p:nvSpPr>
          <p:cNvPr id="6" name="TextBox 5"/>
          <p:cNvSpPr txBox="1"/>
          <p:nvPr/>
        </p:nvSpPr>
        <p:spPr>
          <a:xfrm>
            <a:off x="503151" y="1848513"/>
            <a:ext cx="6527654" cy="4216539"/>
          </a:xfrm>
          <a:prstGeom prst="rect">
            <a:avLst/>
          </a:prstGeom>
          <a:noFill/>
        </p:spPr>
        <p:txBody>
          <a:bodyPr wrap="square" rtlCol="0">
            <a:spAutoFit/>
          </a:bodyPr>
          <a:lstStyle/>
          <a:p>
            <a:r>
              <a:rPr lang="en-US" sz="2800" b="1" dirty="0" smtClean="0"/>
              <a:t>Let’s share out your findings. </a:t>
            </a:r>
          </a:p>
          <a:p>
            <a:endParaRPr lang="en-US" sz="1000" dirty="0"/>
          </a:p>
          <a:p>
            <a:r>
              <a:rPr lang="en-US" sz="2000" dirty="0" smtClean="0"/>
              <a:t>Each of you listened actively for one specific criterion:</a:t>
            </a:r>
            <a:endParaRPr lang="en-US" sz="2000" dirty="0"/>
          </a:p>
          <a:p>
            <a:endParaRPr lang="en-US" sz="1000" dirty="0"/>
          </a:p>
          <a:p>
            <a:pPr marL="914400" lvl="1" indent="-457200">
              <a:buFont typeface="Arial" charset="0"/>
              <a:buChar char="•"/>
            </a:pPr>
            <a:r>
              <a:rPr lang="en-US" sz="2000" dirty="0"/>
              <a:t>1s – How </a:t>
            </a:r>
            <a:r>
              <a:rPr lang="en-US" sz="2000" dirty="0" smtClean="0"/>
              <a:t>did </a:t>
            </a:r>
            <a:r>
              <a:rPr lang="en-US" sz="2000" dirty="0"/>
              <a:t>each partner accurately address the prompt throughout the entire conversation?</a:t>
            </a:r>
          </a:p>
          <a:p>
            <a:pPr marL="914400" lvl="1" indent="-457200">
              <a:buFont typeface="Wingdings" charset="2"/>
              <a:buChar char="q"/>
            </a:pPr>
            <a:endParaRPr lang="en-US" sz="1000" dirty="0"/>
          </a:p>
          <a:p>
            <a:pPr marL="914400" lvl="1" indent="-457200">
              <a:buFont typeface="Arial" charset="0"/>
              <a:buChar char="•"/>
            </a:pPr>
            <a:r>
              <a:rPr lang="en-US" sz="2000" dirty="0"/>
              <a:t>2s - How </a:t>
            </a:r>
            <a:r>
              <a:rPr lang="en-US" sz="2000" dirty="0" smtClean="0"/>
              <a:t>did </a:t>
            </a:r>
            <a:r>
              <a:rPr lang="en-US" sz="2000" dirty="0"/>
              <a:t>each partner combine ideas across texts?</a:t>
            </a:r>
          </a:p>
          <a:p>
            <a:pPr marL="914400" lvl="1" indent="-457200">
              <a:buFont typeface="Arial" charset="0"/>
              <a:buChar char="•"/>
            </a:pPr>
            <a:endParaRPr lang="en-US" sz="1000" dirty="0"/>
          </a:p>
          <a:p>
            <a:pPr marL="914400" lvl="1" indent="-457200">
              <a:buFont typeface="Arial" charset="0"/>
              <a:buChar char="•"/>
            </a:pPr>
            <a:r>
              <a:rPr lang="en-US" sz="2000" dirty="0"/>
              <a:t>3s - How </a:t>
            </a:r>
            <a:r>
              <a:rPr lang="en-US" sz="2000" dirty="0" smtClean="0"/>
              <a:t>did </a:t>
            </a:r>
            <a:r>
              <a:rPr lang="en-US" sz="2000" dirty="0"/>
              <a:t>each partner provide multiple examples of evidence ?</a:t>
            </a:r>
          </a:p>
          <a:p>
            <a:pPr marL="914400" lvl="1" indent="-457200">
              <a:buFont typeface="Arial" charset="0"/>
              <a:buChar char="•"/>
            </a:pPr>
            <a:endParaRPr lang="en-US" sz="1000" dirty="0"/>
          </a:p>
          <a:p>
            <a:pPr marL="914400" lvl="1" indent="-457200">
              <a:buFont typeface="Arial" charset="0"/>
              <a:buChar char="•"/>
            </a:pPr>
            <a:r>
              <a:rPr lang="en-US" sz="2000" dirty="0"/>
              <a:t>4s - How </a:t>
            </a:r>
            <a:r>
              <a:rPr lang="en-US" sz="2000" dirty="0" smtClean="0"/>
              <a:t>did </a:t>
            </a:r>
            <a:r>
              <a:rPr lang="en-US" sz="2000" dirty="0"/>
              <a:t>each partner utilize academic and domain specific vocabulary – precise language?</a:t>
            </a:r>
          </a:p>
        </p:txBody>
      </p:sp>
      <p:grpSp>
        <p:nvGrpSpPr>
          <p:cNvPr id="8" name="Group 7"/>
          <p:cNvGrpSpPr/>
          <p:nvPr/>
        </p:nvGrpSpPr>
        <p:grpSpPr>
          <a:xfrm>
            <a:off x="379966" y="287343"/>
            <a:ext cx="1494481" cy="1382178"/>
            <a:chOff x="0" y="0"/>
            <a:chExt cx="2433955" cy="2462924"/>
          </a:xfrm>
          <a:solidFill>
            <a:schemeClr val="accent1">
              <a:lumMod val="40000"/>
              <a:lumOff val="60000"/>
            </a:schemeClr>
          </a:solidFill>
        </p:grpSpPr>
        <p:sp>
          <p:nvSpPr>
            <p:cNvPr id="9" name="Text Box 11"/>
            <p:cNvSpPr txBox="1"/>
            <p:nvPr/>
          </p:nvSpPr>
          <p:spPr>
            <a:xfrm>
              <a:off x="200623" y="1880580"/>
              <a:ext cx="2032708" cy="5823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dirty="0">
                  <a:effectLst/>
                  <a:ea typeface="DengXian" charset="-122"/>
                  <a:cs typeface="Arial" charset="0"/>
                </a:rPr>
                <a:t>SHARE</a:t>
              </a:r>
              <a:r>
                <a:rPr lang="en-US" sz="2000" b="1" dirty="0">
                  <a:effectLst/>
                  <a:ea typeface="DengXian" charset="-122"/>
                  <a:cs typeface="Arial" charset="0"/>
                </a:rPr>
                <a:t> </a:t>
              </a:r>
              <a:r>
                <a:rPr lang="en-US" sz="1400" b="1" dirty="0">
                  <a:effectLst/>
                  <a:ea typeface="DengXian" charset="-122"/>
                  <a:cs typeface="Arial" charset="0"/>
                </a:rPr>
                <a:t>OUT</a:t>
              </a:r>
              <a:endParaRPr lang="en-US" sz="1400" dirty="0">
                <a:effectLst/>
                <a:ea typeface="DengXian" charset="-122"/>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3955" cy="1995805"/>
            </a:xfrm>
            <a:prstGeom prst="roundRect">
              <a:avLst>
                <a:gd name="adj" fmla="val 16667"/>
              </a:avLst>
            </a:prstGeom>
            <a:grpFill/>
            <a:ln w="50800">
              <a:solidFill>
                <a:srgbClr val="63A43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8400" y="243859"/>
            <a:ext cx="4484341" cy="5833672"/>
          </a:xfrm>
          <a:prstGeom prst="rect">
            <a:avLst/>
          </a:prstGeom>
        </p:spPr>
      </p:pic>
    </p:spTree>
    <p:extLst>
      <p:ext uri="{BB962C8B-B14F-4D97-AF65-F5344CB8AC3E}">
        <p14:creationId xmlns:p14="http://schemas.microsoft.com/office/powerpoint/2010/main" val="91042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6600" y="412312"/>
            <a:ext cx="7208838" cy="1150937"/>
          </a:xfrm>
        </p:spPr>
        <p:txBody>
          <a:bodyPr>
            <a:normAutofit fontScale="90000"/>
          </a:bodyPr>
          <a:lstStyle/>
          <a:p>
            <a:r>
              <a:rPr lang="en-US" b="1" dirty="0" smtClean="0"/>
              <a:t>Prepare to Have </a:t>
            </a:r>
            <a:r>
              <a:rPr lang="en-US" b="1" smtClean="0"/>
              <a:t>a Constructive Conversation</a:t>
            </a:r>
            <a:endParaRPr lang="en-US" dirty="0"/>
          </a:p>
        </p:txBody>
      </p:sp>
      <p:sp>
        <p:nvSpPr>
          <p:cNvPr id="13" name="Content Placeholder 12"/>
          <p:cNvSpPr>
            <a:spLocks noGrp="1"/>
          </p:cNvSpPr>
          <p:nvPr>
            <p:ph sz="half" idx="4294967295"/>
          </p:nvPr>
        </p:nvSpPr>
        <p:spPr>
          <a:xfrm>
            <a:off x="546100" y="2346624"/>
            <a:ext cx="5305425" cy="3257550"/>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839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854756" y="1175657"/>
            <a:ext cx="2335020" cy="1015663"/>
          </a:xfrm>
          <a:prstGeom prst="rect">
            <a:avLst/>
          </a:prstGeom>
          <a:noFill/>
        </p:spPr>
        <p:txBody>
          <a:bodyPr wrap="square" rtlCol="0">
            <a:spAutoFit/>
          </a:bodyPr>
          <a:lstStyle/>
          <a:p>
            <a:pPr algn="ctr"/>
            <a:r>
              <a:rPr lang="en-US" sz="2000" b="1" dirty="0" smtClean="0"/>
              <a:t>Student Practice</a:t>
            </a:r>
          </a:p>
          <a:p>
            <a:pPr algn="ctr"/>
            <a:r>
              <a:rPr lang="en-US" sz="2000" b="1" dirty="0" smtClean="0"/>
              <a:t>Constructive Conversation</a:t>
            </a:r>
            <a:endParaRPr lang="en-US" sz="2000"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217" y="215431"/>
            <a:ext cx="710098" cy="793262"/>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Rectangle 30"/>
          <p:cNvSpPr/>
          <p:nvPr/>
        </p:nvSpPr>
        <p:spPr>
          <a:xfrm>
            <a:off x="0" y="6400915"/>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a:t>
            </a:r>
            <a:r>
              <a:rPr lang="en-US" sz="2400" b="1" dirty="0" smtClean="0">
                <a:solidFill>
                  <a:schemeClr val="bg1"/>
                </a:solidFill>
              </a:rPr>
              <a:t>do the song and lyrics CLARIFY &amp; FORTIFY your </a:t>
            </a:r>
            <a:r>
              <a:rPr lang="en-US" sz="2400" b="1" dirty="0">
                <a:solidFill>
                  <a:schemeClr val="bg1"/>
                </a:solidFill>
              </a:rPr>
              <a:t>thinking of the previous texts?</a:t>
            </a:r>
            <a:r>
              <a:rPr lang="en-US" sz="2400" dirty="0">
                <a:solidFill>
                  <a:schemeClr val="bg1"/>
                </a:solidFill>
              </a:rPr>
              <a:t> </a:t>
            </a: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07" y="399765"/>
            <a:ext cx="3802787" cy="5642219"/>
          </a:xfrm>
          <a:prstGeom prst="rect">
            <a:avLst/>
          </a:prstGeom>
          <a:ln>
            <a:solidFill>
              <a:schemeClr val="tx1"/>
            </a:solidFill>
          </a:ln>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2722" y="399765"/>
            <a:ext cx="4550177" cy="5642219"/>
          </a:xfrm>
          <a:prstGeom prst="rect">
            <a:avLst/>
          </a:prstGeom>
          <a:ln>
            <a:solidFill>
              <a:schemeClr val="tx1"/>
            </a:solidFill>
          </a:ln>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3418" y="1708283"/>
            <a:ext cx="3282123" cy="157267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173" y="4899207"/>
            <a:ext cx="3208402" cy="1501708"/>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6690" y="3280953"/>
            <a:ext cx="3217885" cy="1618254"/>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6037" y="2713984"/>
            <a:ext cx="4498883" cy="3388521"/>
          </a:xfrm>
          <a:prstGeom prst="rect">
            <a:avLst/>
          </a:prstGeom>
        </p:spPr>
      </p:pic>
      <p:sp>
        <p:nvSpPr>
          <p:cNvPr id="38" name="TextBox 37"/>
          <p:cNvSpPr txBox="1"/>
          <p:nvPr/>
        </p:nvSpPr>
        <p:spPr>
          <a:xfrm>
            <a:off x="4443634" y="5490173"/>
            <a:ext cx="680812" cy="461665"/>
          </a:xfrm>
          <a:prstGeom prst="rect">
            <a:avLst/>
          </a:prstGeom>
          <a:noFill/>
        </p:spPr>
        <p:txBody>
          <a:bodyPr wrap="square" rtlCol="0">
            <a:spAutoFit/>
          </a:bodyPr>
          <a:lstStyle/>
          <a:p>
            <a:r>
              <a:rPr lang="en-US" sz="2400" b="1" smtClean="0"/>
              <a:t>#4</a:t>
            </a:r>
            <a:endParaRPr lang="en-US" sz="2400" b="1" dirty="0"/>
          </a:p>
        </p:txBody>
      </p:sp>
      <p:sp>
        <p:nvSpPr>
          <p:cNvPr id="39" name="TextBox 38"/>
          <p:cNvSpPr txBox="1"/>
          <p:nvPr/>
        </p:nvSpPr>
        <p:spPr>
          <a:xfrm>
            <a:off x="11533333" y="1708283"/>
            <a:ext cx="680812" cy="461665"/>
          </a:xfrm>
          <a:prstGeom prst="rect">
            <a:avLst/>
          </a:prstGeom>
          <a:noFill/>
        </p:spPr>
        <p:txBody>
          <a:bodyPr wrap="square" rtlCol="0">
            <a:spAutoFit/>
          </a:bodyPr>
          <a:lstStyle/>
          <a:p>
            <a:r>
              <a:rPr lang="en-US" sz="2400" b="1" dirty="0" smtClean="0"/>
              <a:t>#1</a:t>
            </a:r>
            <a:endParaRPr lang="en-US" sz="2400" b="1" dirty="0"/>
          </a:p>
        </p:txBody>
      </p:sp>
      <p:sp>
        <p:nvSpPr>
          <p:cNvPr id="40" name="TextBox 39"/>
          <p:cNvSpPr txBox="1"/>
          <p:nvPr/>
        </p:nvSpPr>
        <p:spPr>
          <a:xfrm>
            <a:off x="11574772" y="3246935"/>
            <a:ext cx="680812" cy="461665"/>
          </a:xfrm>
          <a:prstGeom prst="rect">
            <a:avLst/>
          </a:prstGeom>
          <a:noFill/>
        </p:spPr>
        <p:txBody>
          <a:bodyPr wrap="square" rtlCol="0">
            <a:spAutoFit/>
          </a:bodyPr>
          <a:lstStyle/>
          <a:p>
            <a:r>
              <a:rPr lang="en-US" sz="2400" b="1" dirty="0" smtClean="0"/>
              <a:t>#2</a:t>
            </a:r>
            <a:endParaRPr lang="en-US" sz="2400" b="1" dirty="0"/>
          </a:p>
        </p:txBody>
      </p:sp>
      <p:sp>
        <p:nvSpPr>
          <p:cNvPr id="41" name="TextBox 40"/>
          <p:cNvSpPr txBox="1"/>
          <p:nvPr/>
        </p:nvSpPr>
        <p:spPr>
          <a:xfrm>
            <a:off x="11535911" y="4862263"/>
            <a:ext cx="680812" cy="461665"/>
          </a:xfrm>
          <a:prstGeom prst="rect">
            <a:avLst/>
          </a:prstGeom>
          <a:noFill/>
        </p:spPr>
        <p:txBody>
          <a:bodyPr wrap="square" rtlCol="0">
            <a:spAutoFit/>
          </a:bodyPr>
          <a:lstStyle/>
          <a:p>
            <a:r>
              <a:rPr lang="en-US" sz="2400" b="1" dirty="0" smtClean="0"/>
              <a:t>#3</a:t>
            </a:r>
            <a:endParaRPr lang="en-US" sz="2400" b="1" dirty="0"/>
          </a:p>
        </p:txBody>
      </p:sp>
    </p:spTree>
    <p:extLst>
      <p:ext uri="{BB962C8B-B14F-4D97-AF65-F5344CB8AC3E}">
        <p14:creationId xmlns:p14="http://schemas.microsoft.com/office/powerpoint/2010/main" val="4800368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2976" y="2514830"/>
            <a:ext cx="3619923" cy="2554545"/>
          </a:xfrm>
          <a:prstGeom prst="rect">
            <a:avLst/>
          </a:prstGeom>
          <a:noFill/>
        </p:spPr>
        <p:txBody>
          <a:bodyPr wrap="square" rtlCol="0">
            <a:spAutoFit/>
          </a:bodyPr>
          <a:lstStyle/>
          <a:p>
            <a:r>
              <a:rPr lang="en-US" sz="3200" b="1" dirty="0" smtClean="0">
                <a:solidFill>
                  <a:schemeClr val="accent2"/>
                </a:solidFill>
              </a:rPr>
              <a:t>Listen actively as two of your peers model how to have a Constructive Conversation</a:t>
            </a:r>
          </a:p>
        </p:txBody>
      </p:sp>
      <p:sp>
        <p:nvSpPr>
          <p:cNvPr id="6" name="TextBox 5"/>
          <p:cNvSpPr txBox="1"/>
          <p:nvPr/>
        </p:nvSpPr>
        <p:spPr>
          <a:xfrm>
            <a:off x="1582976" y="249425"/>
            <a:ext cx="6454589" cy="1015663"/>
          </a:xfrm>
          <a:prstGeom prst="rect">
            <a:avLst/>
          </a:prstGeom>
          <a:noFill/>
        </p:spPr>
        <p:txBody>
          <a:bodyPr wrap="square" rtlCol="0">
            <a:spAutoFit/>
          </a:bodyPr>
          <a:lstStyle/>
          <a:p>
            <a:r>
              <a:rPr lang="en-US" sz="3000" b="1" dirty="0" smtClean="0">
                <a:latin typeface="+mj-lt"/>
              </a:rPr>
              <a:t>CONSTRUCTIVE CONVERSATION FISHBOWL MODEL</a:t>
            </a:r>
            <a:endParaRPr lang="en-US" sz="30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2.0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5611627" y="948539"/>
            <a:ext cx="6188114" cy="12003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u="sng" dirty="0" smtClean="0"/>
              <a:t>PROMPT: </a:t>
            </a:r>
          </a:p>
          <a:p>
            <a:pPr algn="ctr"/>
            <a:r>
              <a:rPr lang="en-US" sz="2400" b="1" dirty="0" smtClean="0">
                <a:solidFill>
                  <a:schemeClr val="tx1"/>
                </a:solidFill>
              </a:rPr>
              <a:t>How do the </a:t>
            </a:r>
            <a:r>
              <a:rPr lang="en-US" sz="2400" b="1" dirty="0">
                <a:solidFill>
                  <a:schemeClr val="tx1"/>
                </a:solidFill>
              </a:rPr>
              <a:t>written text CLARIFY &amp; FORTIFY your thinking of the previous texts?</a:t>
            </a:r>
            <a:r>
              <a:rPr lang="en-US" sz="2400" dirty="0">
                <a:solidFill>
                  <a:schemeClr val="tx1"/>
                </a:solidFill>
              </a:rPr>
              <a:t> </a:t>
            </a:r>
          </a:p>
        </p:txBody>
      </p:sp>
      <p:pic>
        <p:nvPicPr>
          <p:cNvPr id="17" name="Picture 16" descr="ListenIcon.png"/>
          <p:cNvPicPr/>
          <p:nvPr/>
        </p:nvPicPr>
        <p:blipFill>
          <a:blip r:embed="rId4">
            <a:extLst>
              <a:ext uri="{28A0092B-C50C-407E-A947-70E740481C1C}">
                <a14:useLocalDpi xmlns:a14="http://schemas.microsoft.com/office/drawing/2010/main" val="0"/>
              </a:ext>
            </a:extLst>
          </a:blip>
          <a:srcRect/>
          <a:stretch>
            <a:fillRect/>
          </a:stretch>
        </p:blipFill>
        <p:spPr bwMode="auto">
          <a:xfrm>
            <a:off x="432330" y="2561443"/>
            <a:ext cx="1099051" cy="113955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5" y="198706"/>
            <a:ext cx="1205521" cy="111278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627" y="2373080"/>
            <a:ext cx="2581046" cy="3829514"/>
          </a:xfrm>
          <a:prstGeom prst="rect">
            <a:avLst/>
          </a:prstGeom>
          <a:ln>
            <a:solidFill>
              <a:schemeClr val="tx1"/>
            </a:solidFill>
          </a:ln>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1401" y="2357844"/>
            <a:ext cx="3088318" cy="3829514"/>
          </a:xfrm>
          <a:prstGeom prst="rect">
            <a:avLst/>
          </a:prstGeom>
          <a:ln>
            <a:solidFill>
              <a:schemeClr val="tx1"/>
            </a:solidFill>
          </a:ln>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0789" y="3220427"/>
            <a:ext cx="2227658" cy="106741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9863" y="5222237"/>
            <a:ext cx="2109509" cy="1096556"/>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9864" y="4154827"/>
            <a:ext cx="2109508" cy="1098349"/>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1832" y="3896569"/>
            <a:ext cx="3053503" cy="2299873"/>
          </a:xfrm>
          <a:prstGeom prst="rect">
            <a:avLst/>
          </a:prstGeom>
        </p:spPr>
      </p:pic>
      <p:sp>
        <p:nvSpPr>
          <p:cNvPr id="30" name="TextBox 29"/>
          <p:cNvSpPr txBox="1"/>
          <p:nvPr/>
        </p:nvSpPr>
        <p:spPr>
          <a:xfrm>
            <a:off x="11485656" y="3203800"/>
            <a:ext cx="680812" cy="461665"/>
          </a:xfrm>
          <a:prstGeom prst="rect">
            <a:avLst/>
          </a:prstGeom>
          <a:noFill/>
        </p:spPr>
        <p:txBody>
          <a:bodyPr wrap="square" rtlCol="0">
            <a:spAutoFit/>
          </a:bodyPr>
          <a:lstStyle/>
          <a:p>
            <a:r>
              <a:rPr lang="en-US" sz="2400" b="1" smtClean="0"/>
              <a:t>#1</a:t>
            </a:r>
            <a:endParaRPr lang="en-US" sz="2400" b="1" dirty="0"/>
          </a:p>
        </p:txBody>
      </p:sp>
      <p:sp>
        <p:nvSpPr>
          <p:cNvPr id="44" name="TextBox 43"/>
          <p:cNvSpPr txBox="1"/>
          <p:nvPr/>
        </p:nvSpPr>
        <p:spPr>
          <a:xfrm>
            <a:off x="11553677" y="4185464"/>
            <a:ext cx="680812" cy="461665"/>
          </a:xfrm>
          <a:prstGeom prst="rect">
            <a:avLst/>
          </a:prstGeom>
          <a:noFill/>
        </p:spPr>
        <p:txBody>
          <a:bodyPr wrap="square" rtlCol="0">
            <a:spAutoFit/>
          </a:bodyPr>
          <a:lstStyle/>
          <a:p>
            <a:r>
              <a:rPr lang="en-US" sz="2400" b="1" smtClean="0"/>
              <a:t>#2</a:t>
            </a:r>
            <a:endParaRPr lang="en-US" sz="2400" b="1" dirty="0"/>
          </a:p>
        </p:txBody>
      </p:sp>
      <p:sp>
        <p:nvSpPr>
          <p:cNvPr id="45" name="TextBox 44"/>
          <p:cNvSpPr txBox="1"/>
          <p:nvPr/>
        </p:nvSpPr>
        <p:spPr>
          <a:xfrm>
            <a:off x="11553677" y="5216084"/>
            <a:ext cx="680812" cy="461665"/>
          </a:xfrm>
          <a:prstGeom prst="rect">
            <a:avLst/>
          </a:prstGeom>
          <a:noFill/>
        </p:spPr>
        <p:txBody>
          <a:bodyPr wrap="square" rtlCol="0">
            <a:spAutoFit/>
          </a:bodyPr>
          <a:lstStyle/>
          <a:p>
            <a:r>
              <a:rPr lang="en-US" sz="2400" b="1" smtClean="0"/>
              <a:t>#3</a:t>
            </a:r>
            <a:endParaRPr lang="en-US" sz="2400" b="1" dirty="0"/>
          </a:p>
        </p:txBody>
      </p:sp>
      <p:sp>
        <p:nvSpPr>
          <p:cNvPr id="23" name="TextBox 22"/>
          <p:cNvSpPr txBox="1"/>
          <p:nvPr/>
        </p:nvSpPr>
        <p:spPr>
          <a:xfrm>
            <a:off x="6561831" y="5725693"/>
            <a:ext cx="680812" cy="461665"/>
          </a:xfrm>
          <a:prstGeom prst="rect">
            <a:avLst/>
          </a:prstGeom>
          <a:noFill/>
        </p:spPr>
        <p:txBody>
          <a:bodyPr wrap="square" rtlCol="0">
            <a:spAutoFit/>
          </a:bodyPr>
          <a:lstStyle/>
          <a:p>
            <a:r>
              <a:rPr lang="en-US" sz="2400" b="1" smtClean="0"/>
              <a:t>#4</a:t>
            </a:r>
            <a:endParaRPr lang="en-US" sz="2400" b="1" dirty="0"/>
          </a:p>
        </p:txBody>
      </p:sp>
    </p:spTree>
    <p:extLst>
      <p:ext uri="{BB962C8B-B14F-4D97-AF65-F5344CB8AC3E}">
        <p14:creationId xmlns:p14="http://schemas.microsoft.com/office/powerpoint/2010/main" val="46106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1028" y="368723"/>
            <a:ext cx="6454589" cy="553998"/>
          </a:xfrm>
          <a:prstGeom prst="rect">
            <a:avLst/>
          </a:prstGeom>
          <a:noFill/>
        </p:spPr>
        <p:txBody>
          <a:bodyPr wrap="square" rtlCol="0">
            <a:spAutoFit/>
          </a:bodyPr>
          <a:lstStyle/>
          <a:p>
            <a:r>
              <a:rPr lang="en-US" sz="3000" b="1" dirty="0" smtClean="0">
                <a:latin typeface="+mj-lt"/>
              </a:rPr>
              <a:t>DEBRIEF THE FISHBOWL MODEL</a:t>
            </a:r>
            <a:endParaRPr lang="en-US" sz="30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DEBRIEF THE FISHBOWL MODEL</a:t>
            </a:r>
            <a:endParaRPr lang="en-US" sz="2400" b="1" dirty="0">
              <a:solidFill>
                <a:schemeClr val="bg1"/>
              </a:solidFill>
            </a:endParaRPr>
          </a:p>
        </p:txBody>
      </p:sp>
      <p:sp>
        <p:nvSpPr>
          <p:cNvPr id="13" name="TextBox 12"/>
          <p:cNvSpPr txBox="1"/>
          <p:nvPr/>
        </p:nvSpPr>
        <p:spPr>
          <a:xfrm>
            <a:off x="277316" y="1325982"/>
            <a:ext cx="5120712" cy="1015663"/>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u="sng" dirty="0" smtClean="0"/>
              <a:t>PROMPT</a:t>
            </a:r>
            <a:r>
              <a:rPr lang="en-US" sz="2000" b="1" u="sng" dirty="0"/>
              <a:t>: </a:t>
            </a:r>
          </a:p>
          <a:p>
            <a:pPr algn="ctr"/>
            <a:r>
              <a:rPr lang="en-US" sz="2000" b="1" dirty="0">
                <a:solidFill>
                  <a:schemeClr val="tx1"/>
                </a:solidFill>
              </a:rPr>
              <a:t>How </a:t>
            </a:r>
            <a:r>
              <a:rPr lang="en-US" sz="2000" b="1" dirty="0" smtClean="0">
                <a:solidFill>
                  <a:schemeClr val="tx1"/>
                </a:solidFill>
              </a:rPr>
              <a:t>do the </a:t>
            </a:r>
            <a:r>
              <a:rPr lang="en-US" sz="2000" b="1" dirty="0">
                <a:solidFill>
                  <a:schemeClr val="tx1"/>
                </a:solidFill>
              </a:rPr>
              <a:t>written text CLARIFY &amp; FORTIFY your thinking of the previous texts?</a:t>
            </a:r>
            <a:r>
              <a:rPr lang="en-US" sz="2000" dirty="0">
                <a:solidFill>
                  <a:schemeClr val="tx1"/>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83" y="222055"/>
            <a:ext cx="917945" cy="847334"/>
          </a:xfrm>
          <a:prstGeom prst="rect">
            <a:avLst/>
          </a:prstGeom>
        </p:spPr>
      </p:pic>
      <p:grpSp>
        <p:nvGrpSpPr>
          <p:cNvPr id="32" name="Group 31"/>
          <p:cNvGrpSpPr/>
          <p:nvPr/>
        </p:nvGrpSpPr>
        <p:grpSpPr>
          <a:xfrm>
            <a:off x="5846049" y="1002348"/>
            <a:ext cx="1378408" cy="1389679"/>
            <a:chOff x="516018" y="4358576"/>
            <a:chExt cx="1972004" cy="1991110"/>
          </a:xfrm>
        </p:grpSpPr>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31" y="4358576"/>
              <a:ext cx="1847691" cy="1595536"/>
            </a:xfrm>
            <a:prstGeom prst="rect">
              <a:avLst/>
            </a:prstGeom>
          </p:spPr>
        </p:pic>
        <p:sp>
          <p:nvSpPr>
            <p:cNvPr id="34" name="TextBox 33"/>
            <p:cNvSpPr txBox="1"/>
            <p:nvPr/>
          </p:nvSpPr>
          <p:spPr>
            <a:xfrm>
              <a:off x="516018" y="5980354"/>
              <a:ext cx="1560043" cy="369332"/>
            </a:xfrm>
            <a:prstGeom prst="rect">
              <a:avLst/>
            </a:prstGeom>
            <a:noFill/>
          </p:spPr>
          <p:txBody>
            <a:bodyPr wrap="none" rtlCol="0">
              <a:spAutoFit/>
            </a:bodyPr>
            <a:lstStyle/>
            <a:p>
              <a:r>
                <a:rPr lang="en-US" b="1" dirty="0" smtClean="0"/>
                <a:t>TURN &amp; TALK</a:t>
              </a:r>
              <a:endParaRPr lang="en-US" b="1" dirty="0"/>
            </a:p>
          </p:txBody>
        </p:sp>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400" y="243859"/>
            <a:ext cx="4484341" cy="583367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083" y="2450622"/>
            <a:ext cx="2581046" cy="3829514"/>
          </a:xfrm>
          <a:prstGeom prst="rect">
            <a:avLst/>
          </a:prstGeom>
          <a:ln>
            <a:solidFill>
              <a:schemeClr val="tx1"/>
            </a:solidFill>
          </a:ln>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3184" y="2447547"/>
            <a:ext cx="3088318" cy="3829514"/>
          </a:xfrm>
          <a:prstGeom prst="rect">
            <a:avLst/>
          </a:prstGeom>
          <a:ln>
            <a:solidFill>
              <a:schemeClr val="tx1"/>
            </a:solidFill>
          </a:ln>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3572" y="3312198"/>
            <a:ext cx="2227658" cy="106741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3570" y="5350161"/>
            <a:ext cx="2191874" cy="1017028"/>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3571" y="4290519"/>
            <a:ext cx="2191873" cy="1098349"/>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171" y="3857913"/>
            <a:ext cx="3053503" cy="2299873"/>
          </a:xfrm>
          <a:prstGeom prst="rect">
            <a:avLst/>
          </a:prstGeom>
        </p:spPr>
      </p:pic>
    </p:spTree>
    <p:extLst>
      <p:ext uri="{BB962C8B-B14F-4D97-AF65-F5344CB8AC3E}">
        <p14:creationId xmlns:p14="http://schemas.microsoft.com/office/powerpoint/2010/main" val="50382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504" y="165737"/>
            <a:ext cx="4360985" cy="6679879"/>
          </a:xfrm>
          <a:prstGeom prst="rect">
            <a:avLst/>
          </a:prstGeom>
          <a:ln>
            <a:solidFill>
              <a:schemeClr val="tx1"/>
            </a:solidFill>
          </a:ln>
        </p:spPr>
      </p:pic>
      <p:sp>
        <p:nvSpPr>
          <p:cNvPr id="2" name="Title 1"/>
          <p:cNvSpPr>
            <a:spLocks noGrp="1"/>
          </p:cNvSpPr>
          <p:nvPr>
            <p:ph type="title"/>
          </p:nvPr>
        </p:nvSpPr>
        <p:spPr>
          <a:xfrm>
            <a:off x="457200" y="313005"/>
            <a:ext cx="3200400" cy="2286000"/>
          </a:xfrm>
        </p:spPr>
        <p:txBody>
          <a:bodyPr>
            <a:normAutofit/>
          </a:bodyPr>
          <a:lstStyle/>
          <a:p>
            <a:r>
              <a:rPr lang="en-US" sz="6600" b="1" dirty="0" smtClean="0"/>
              <a:t>Artifacts Folder</a:t>
            </a:r>
            <a:endParaRPr lang="en-US" sz="6600" b="1" dirty="0"/>
          </a:p>
        </p:txBody>
      </p:sp>
      <p:sp>
        <p:nvSpPr>
          <p:cNvPr id="4" name="Text Placeholder 3"/>
          <p:cNvSpPr>
            <a:spLocks noGrp="1"/>
          </p:cNvSpPr>
          <p:nvPr>
            <p:ph type="body" sz="half" idx="2"/>
          </p:nvPr>
        </p:nvSpPr>
        <p:spPr/>
        <p:txBody>
          <a:bodyPr>
            <a:normAutofit/>
          </a:bodyPr>
          <a:lstStyle/>
          <a:p>
            <a:r>
              <a:rPr lang="en-US" sz="2400" b="1" dirty="0"/>
              <a:t>Place your Note-Taking Graphic Organizer in your Artifacts Folder</a:t>
            </a:r>
          </a:p>
          <a:p>
            <a:endParaRPr lang="en-US" sz="1200" b="1" dirty="0"/>
          </a:p>
          <a:p>
            <a:r>
              <a:rPr lang="en-US" sz="2400" b="1" dirty="0"/>
              <a:t>Use the checklist to mark each task as you complete it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44116" flipH="1">
            <a:off x="8620272" y="1936931"/>
            <a:ext cx="2687615" cy="2068205"/>
          </a:xfrm>
          <a:prstGeom prst="rect">
            <a:avLst/>
          </a:prstGeom>
        </p:spPr>
      </p:pic>
      <p:sp>
        <p:nvSpPr>
          <p:cNvPr id="8" name="TextBox 7"/>
          <p:cNvSpPr txBox="1"/>
          <p:nvPr/>
        </p:nvSpPr>
        <p:spPr>
          <a:xfrm>
            <a:off x="4737101" y="1255949"/>
            <a:ext cx="754490" cy="400110"/>
          </a:xfrm>
          <a:prstGeom prst="rect">
            <a:avLst/>
          </a:prstGeom>
          <a:noFill/>
        </p:spPr>
        <p:txBody>
          <a:bodyPr wrap="square" rtlCol="0">
            <a:spAutoFit/>
          </a:bodyPr>
          <a:lstStyle/>
          <a:p>
            <a:r>
              <a:rPr lang="en-US" sz="2000" dirty="0"/>
              <a:t>✓</a:t>
            </a:r>
          </a:p>
        </p:txBody>
      </p:sp>
      <p:sp>
        <p:nvSpPr>
          <p:cNvPr id="3" name="Rectangle 2"/>
          <p:cNvSpPr/>
          <p:nvPr/>
        </p:nvSpPr>
        <p:spPr>
          <a:xfrm>
            <a:off x="4713598" y="1798651"/>
            <a:ext cx="415498" cy="369332"/>
          </a:xfrm>
          <a:prstGeom prst="rect">
            <a:avLst/>
          </a:prstGeom>
        </p:spPr>
        <p:txBody>
          <a:bodyPr wrap="none">
            <a:spAutoFit/>
          </a:bodyPr>
          <a:lstStyle/>
          <a:p>
            <a:r>
              <a:rPr lang="en-US"/>
              <a:t>✓</a:t>
            </a:r>
            <a:endParaRPr lang="en-US" dirty="0"/>
          </a:p>
        </p:txBody>
      </p:sp>
      <p:sp>
        <p:nvSpPr>
          <p:cNvPr id="9" name="Rectangle 8"/>
          <p:cNvSpPr/>
          <p:nvPr/>
        </p:nvSpPr>
        <p:spPr>
          <a:xfrm>
            <a:off x="4746810" y="2210183"/>
            <a:ext cx="415498" cy="369332"/>
          </a:xfrm>
          <a:prstGeom prst="rect">
            <a:avLst/>
          </a:prstGeom>
        </p:spPr>
        <p:txBody>
          <a:bodyPr wrap="none">
            <a:spAutoFit/>
          </a:bodyPr>
          <a:lstStyle/>
          <a:p>
            <a:r>
              <a:rPr lang="en-US"/>
              <a:t>✓</a:t>
            </a:r>
            <a:endParaRPr lang="en-US" dirty="0"/>
          </a:p>
        </p:txBody>
      </p:sp>
      <p:sp>
        <p:nvSpPr>
          <p:cNvPr id="5" name="TextBox 4"/>
          <p:cNvSpPr txBox="1"/>
          <p:nvPr/>
        </p:nvSpPr>
        <p:spPr>
          <a:xfrm>
            <a:off x="6417799" y="2178873"/>
            <a:ext cx="2250831" cy="369332"/>
          </a:xfrm>
          <a:prstGeom prst="rect">
            <a:avLst/>
          </a:prstGeom>
          <a:noFill/>
        </p:spPr>
        <p:txBody>
          <a:bodyPr wrap="square" rtlCol="0">
            <a:spAutoFit/>
          </a:bodyPr>
          <a:lstStyle/>
          <a:p>
            <a:r>
              <a:rPr lang="en-US" dirty="0" smtClean="0"/>
              <a:t>Trail of Tears</a:t>
            </a:r>
            <a:endParaRPr lang="en-US" dirty="0"/>
          </a:p>
        </p:txBody>
      </p:sp>
      <p:sp>
        <p:nvSpPr>
          <p:cNvPr id="11" name="TextBox 10"/>
          <p:cNvSpPr txBox="1"/>
          <p:nvPr/>
        </p:nvSpPr>
        <p:spPr>
          <a:xfrm>
            <a:off x="5654580" y="802973"/>
            <a:ext cx="2250831" cy="369332"/>
          </a:xfrm>
          <a:prstGeom prst="rect">
            <a:avLst/>
          </a:prstGeom>
          <a:noFill/>
        </p:spPr>
        <p:txBody>
          <a:bodyPr wrap="square" rtlCol="0">
            <a:spAutoFit/>
          </a:bodyPr>
          <a:lstStyle/>
          <a:p>
            <a:r>
              <a:rPr lang="en-US" dirty="0" smtClean="0"/>
              <a:t>Trail of Tears</a:t>
            </a:r>
            <a:endParaRPr lang="en-US" dirty="0"/>
          </a:p>
        </p:txBody>
      </p:sp>
      <p:sp>
        <p:nvSpPr>
          <p:cNvPr id="12" name="Rectangle 11"/>
          <p:cNvSpPr/>
          <p:nvPr/>
        </p:nvSpPr>
        <p:spPr>
          <a:xfrm>
            <a:off x="4737101" y="2445144"/>
            <a:ext cx="415498" cy="369332"/>
          </a:xfrm>
          <a:prstGeom prst="rect">
            <a:avLst/>
          </a:prstGeom>
        </p:spPr>
        <p:txBody>
          <a:bodyPr wrap="none">
            <a:spAutoFit/>
          </a:bodyPr>
          <a:lstStyle/>
          <a:p>
            <a:r>
              <a:rPr lang="en-US"/>
              <a:t>✓</a:t>
            </a:r>
            <a:endParaRPr lang="en-US" dirty="0"/>
          </a:p>
        </p:txBody>
      </p:sp>
      <p:sp>
        <p:nvSpPr>
          <p:cNvPr id="13" name="Rectangle 12"/>
          <p:cNvSpPr/>
          <p:nvPr/>
        </p:nvSpPr>
        <p:spPr>
          <a:xfrm>
            <a:off x="4746810" y="3505677"/>
            <a:ext cx="415498" cy="369332"/>
          </a:xfrm>
          <a:prstGeom prst="rect">
            <a:avLst/>
          </a:prstGeom>
        </p:spPr>
        <p:txBody>
          <a:bodyPr wrap="none">
            <a:spAutoFit/>
          </a:bodyPr>
          <a:lstStyle/>
          <a:p>
            <a:r>
              <a:rPr lang="en-US"/>
              <a:t>✓</a:t>
            </a:r>
            <a:endParaRPr lang="en-US" dirty="0"/>
          </a:p>
        </p:txBody>
      </p:sp>
      <p:sp>
        <p:nvSpPr>
          <p:cNvPr id="14" name="Rectangle 13"/>
          <p:cNvSpPr/>
          <p:nvPr/>
        </p:nvSpPr>
        <p:spPr>
          <a:xfrm>
            <a:off x="4746810" y="3745608"/>
            <a:ext cx="415498" cy="369332"/>
          </a:xfrm>
          <a:prstGeom prst="rect">
            <a:avLst/>
          </a:prstGeom>
        </p:spPr>
        <p:txBody>
          <a:bodyPr wrap="none">
            <a:spAutoFit/>
          </a:bodyPr>
          <a:lstStyle/>
          <a:p>
            <a:r>
              <a:rPr lang="en-US"/>
              <a:t>✓</a:t>
            </a:r>
            <a:endParaRPr lang="en-US" dirty="0"/>
          </a:p>
        </p:txBody>
      </p:sp>
      <p:sp>
        <p:nvSpPr>
          <p:cNvPr id="16" name="Rectangle 15"/>
          <p:cNvSpPr/>
          <p:nvPr/>
        </p:nvSpPr>
        <p:spPr>
          <a:xfrm>
            <a:off x="4746810" y="2968317"/>
            <a:ext cx="415498" cy="369332"/>
          </a:xfrm>
          <a:prstGeom prst="rect">
            <a:avLst/>
          </a:prstGeom>
        </p:spPr>
        <p:txBody>
          <a:bodyPr wrap="none">
            <a:spAutoFit/>
          </a:bodyPr>
          <a:lstStyle/>
          <a:p>
            <a:r>
              <a:rPr lang="en-US"/>
              <a:t>✓</a:t>
            </a:r>
            <a:endParaRPr lang="en-US" dirty="0"/>
          </a:p>
        </p:txBody>
      </p:sp>
    </p:spTree>
    <p:extLst>
      <p:ext uri="{BB962C8B-B14F-4D97-AF65-F5344CB8AC3E}">
        <p14:creationId xmlns:p14="http://schemas.microsoft.com/office/powerpoint/2010/main" val="6982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6858000" cy="13001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849313" y="1566863"/>
            <a:ext cx="11342687" cy="3346450"/>
          </a:xfrm>
        </p:spPr>
        <p:txBody>
          <a:bodyPr>
            <a:noAutofit/>
          </a:bodyPr>
          <a:lstStyle/>
          <a:p>
            <a:pPr marL="0" indent="0">
              <a:buNone/>
            </a:pPr>
            <a:r>
              <a:rPr lang="en-US" dirty="0">
                <a:latin typeface="Calibri" charset="0"/>
                <a:ea typeface="Calibri" charset="0"/>
                <a:cs typeface="Calibri" charset="0"/>
              </a:rPr>
              <a:t>In this lesson, </a:t>
            </a:r>
            <a:r>
              <a:rPr lang="en-US" dirty="0" smtClean="0">
                <a:latin typeface="Calibri" charset="0"/>
                <a:ea typeface="Calibri" charset="0"/>
                <a:cs typeface="Calibri" charset="0"/>
              </a:rPr>
              <a:t>you…</a:t>
            </a:r>
            <a:endParaRPr lang="en-US" sz="10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listened </a:t>
            </a:r>
            <a:r>
              <a:rPr lang="en-US" sz="2000" dirty="0">
                <a:latin typeface="Calibri" charset="0"/>
                <a:ea typeface="Calibri" charset="0"/>
                <a:cs typeface="Calibri" charset="0"/>
              </a:rPr>
              <a:t>actively to a Model Constructive Conversation about </a:t>
            </a:r>
            <a:r>
              <a:rPr lang="en-US" sz="2000" dirty="0" smtClean="0">
                <a:latin typeface="Calibri" charset="0"/>
                <a:ea typeface="Calibri" charset="0"/>
                <a:cs typeface="Calibri" charset="0"/>
              </a:rPr>
              <a:t>song and lyrics </a:t>
            </a:r>
            <a:r>
              <a:rPr lang="en-US" sz="2000" dirty="0">
                <a:latin typeface="Calibri" charset="0"/>
                <a:ea typeface="Calibri" charset="0"/>
                <a:cs typeface="Calibri" charset="0"/>
              </a:rPr>
              <a:t>text</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had </a:t>
            </a:r>
            <a:r>
              <a:rPr lang="en-US" sz="2000" dirty="0">
                <a:latin typeface="Calibri" charset="0"/>
                <a:ea typeface="Calibri" charset="0"/>
                <a:cs typeface="Calibri" charset="0"/>
              </a:rPr>
              <a:t>a Constructive Conversation with a partner</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collaborated </a:t>
            </a:r>
            <a:r>
              <a:rPr lang="en-US" sz="2000" dirty="0">
                <a:latin typeface="Calibri" charset="0"/>
                <a:ea typeface="Calibri" charset="0"/>
                <a:cs typeface="Calibri" charset="0"/>
              </a:rPr>
              <a:t>with a partner to take notes using a graphic </a:t>
            </a:r>
            <a:r>
              <a:rPr lang="en-US" sz="2000" dirty="0" smtClean="0">
                <a:latin typeface="Calibri" charset="0"/>
                <a:ea typeface="Calibri" charset="0"/>
                <a:cs typeface="Calibri" charset="0"/>
              </a:rPr>
              <a:t>organizer</a:t>
            </a:r>
          </a:p>
          <a:p>
            <a:pPr lvl="1">
              <a:buFont typeface="Wingdings" charset="2"/>
              <a:buChar char="ü"/>
            </a:pPr>
            <a:endParaRPr lang="en-US" sz="400" dirty="0">
              <a:latin typeface="Calibri" charset="0"/>
              <a:ea typeface="Calibri" charset="0"/>
              <a:cs typeface="Calibri" charset="0"/>
            </a:endParaRPr>
          </a:p>
          <a:p>
            <a:pPr lvl="1">
              <a:buFont typeface="Wingdings" charset="2"/>
              <a:buChar char="ü"/>
            </a:pPr>
            <a:r>
              <a:rPr lang="en-US" sz="2000" dirty="0" smtClean="0">
                <a:latin typeface="Calibri" charset="0"/>
                <a:ea typeface="Calibri" charset="0"/>
                <a:cs typeface="Calibri" charset="0"/>
              </a:rPr>
              <a:t>added </a:t>
            </a:r>
            <a:r>
              <a:rPr lang="en-US" sz="2000" dirty="0">
                <a:latin typeface="Calibri" charset="0"/>
                <a:ea typeface="Calibri" charset="0"/>
                <a:cs typeface="Calibri" charset="0"/>
              </a:rPr>
              <a:t>to your artifacts folder</a:t>
            </a:r>
          </a:p>
          <a:p>
            <a:r>
              <a:rPr lang="en-US" sz="2400" i="1" dirty="0" smtClean="0"/>
              <a:t>Think</a:t>
            </a:r>
            <a:r>
              <a:rPr lang="mr-IN" sz="2400" i="1" dirty="0" smtClean="0"/>
              <a:t>…</a:t>
            </a:r>
            <a:endParaRPr lang="en-US" sz="2400" i="1" dirty="0" smtClean="0"/>
          </a:p>
          <a:p>
            <a:pPr lvl="2"/>
            <a:r>
              <a:rPr lang="en-US" sz="2400" i="1" dirty="0" smtClean="0">
                <a:solidFill>
                  <a:schemeClr val="tx1"/>
                </a:solidFill>
              </a:rPr>
              <a:t>What helped you accurately address the prompt?</a:t>
            </a:r>
            <a:endParaRPr 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9" y="497264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440828" y="5198838"/>
            <a:ext cx="1193234" cy="780445"/>
            <a:chOff x="267351" y="4231661"/>
            <a:chExt cx="2168168" cy="201113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267351" y="5873460"/>
              <a:ext cx="1560043"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12742" y="4963620"/>
            <a:ext cx="8780000" cy="1015663"/>
          </a:xfrm>
          <a:prstGeom prst="rect">
            <a:avLst/>
          </a:prstGeom>
        </p:spPr>
        <p:txBody>
          <a:bodyPr wrap="square">
            <a:spAutoFit/>
          </a:bodyPr>
          <a:lstStyle/>
          <a:p>
            <a:r>
              <a:rPr lang="en-US" sz="2000" b="1" i="1" dirty="0"/>
              <a:t>Work with your Constructive Conversation partner </a:t>
            </a:r>
            <a:r>
              <a:rPr lang="en-US" sz="2000" b="1" i="1" dirty="0" smtClean="0"/>
              <a:t>to: </a:t>
            </a:r>
            <a:endParaRPr lang="en-US" sz="2000" dirty="0"/>
          </a:p>
          <a:p>
            <a:pPr marL="342900" indent="-342900">
              <a:buFont typeface="Arial" charset="0"/>
              <a:buChar char="•"/>
            </a:pPr>
            <a:r>
              <a:rPr lang="en-US" sz="2000" i="1" dirty="0"/>
              <a:t>Identify one thing that you did well and one thing you want to improve</a:t>
            </a:r>
          </a:p>
          <a:p>
            <a:pPr marL="342900" indent="-342900">
              <a:buFont typeface="Arial" charset="0"/>
              <a:buChar char="•"/>
            </a:pPr>
            <a:r>
              <a:rPr lang="en-US" sz="2000" i="1" dirty="0"/>
              <a:t>Share and explain to your partner </a:t>
            </a:r>
            <a:endParaRPr lang="en-US" sz="2000" dirty="0">
              <a:latin typeface="Calibri" charset="0"/>
              <a:ea typeface="Calibri" charset="0"/>
              <a:cs typeface="Calibri"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7485" y="3895903"/>
            <a:ext cx="3771900" cy="1009843"/>
          </a:xfrm>
          <a:prstGeom prst="rect">
            <a:avLst/>
          </a:prstGeom>
        </p:spPr>
      </p:pic>
    </p:spTree>
    <p:extLst>
      <p:ext uri="{BB962C8B-B14F-4D97-AF65-F5344CB8AC3E}">
        <p14:creationId xmlns:p14="http://schemas.microsoft.com/office/powerpoint/2010/main" val="229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dissolv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dissolve">
                                      <p:cBhvr>
                                        <p:cTn id="21" dur="500"/>
                                        <p:tgtEl>
                                          <p:spTgt spid="10">
                                            <p:txEl>
                                              <p:pRg st="1" end="1"/>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dissolve">
                                      <p:cBhvr>
                                        <p:cTn id="24" dur="500"/>
                                        <p:tgtEl>
                                          <p:spTgt spid="10">
                                            <p:txEl>
                                              <p:pRg st="2" end="2"/>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998" y="5227091"/>
            <a:ext cx="11778017" cy="1330657"/>
          </a:xfrm>
        </p:spPr>
        <p:txBody>
          <a:bodyPr/>
          <a:lstStyle/>
          <a:p>
            <a:pPr algn="ctr"/>
            <a:r>
              <a:rPr lang="en-US" sz="5400" b="1" dirty="0" smtClean="0"/>
              <a:t>Interacting with Video Text</a:t>
            </a:r>
            <a:endParaRPr lang="en-US" sz="5400" b="1" dirty="0"/>
          </a:p>
        </p:txBody>
      </p:sp>
      <p:pic>
        <p:nvPicPr>
          <p:cNvPr id="10" name="Picture Placeholder 9"/>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745" r="1387" b="17891"/>
          <a:stretch/>
        </p:blipFill>
        <p:spPr>
          <a:xfrm>
            <a:off x="662775" y="627797"/>
            <a:ext cx="3497525" cy="3575714"/>
          </a:xfrm>
          <a:prstGeom prst="roundRect">
            <a:avLst>
              <a:gd name="adj" fmla="val 16667"/>
            </a:avLst>
          </a:prstGeom>
          <a:solidFill>
            <a:srgbClr val="63A537"/>
          </a:solidFill>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367285" y="1600046"/>
            <a:ext cx="7824715" cy="1631216"/>
          </a:xfrm>
          <a:prstGeom prst="rect">
            <a:avLst/>
          </a:prstGeom>
          <a:noFill/>
        </p:spPr>
        <p:txBody>
          <a:bodyPr wrap="square" rtlCol="0">
            <a:spAutoFit/>
          </a:bodyPr>
          <a:lstStyle/>
          <a:p>
            <a:r>
              <a:rPr lang="en-US" sz="10000" b="1" dirty="0" smtClean="0">
                <a:solidFill>
                  <a:schemeClr val="accent1"/>
                </a:solidFill>
              </a:rPr>
              <a:t>LESSON 6B</a:t>
            </a:r>
            <a:endParaRPr lang="en-US" sz="10000" b="1" dirty="0">
              <a:solidFill>
                <a:schemeClr val="accent1"/>
              </a:solidFill>
            </a:endParaRPr>
          </a:p>
        </p:txBody>
      </p:sp>
    </p:spTree>
    <p:extLst>
      <p:ext uri="{BB962C8B-B14F-4D97-AF65-F5344CB8AC3E}">
        <p14:creationId xmlns:p14="http://schemas.microsoft.com/office/powerpoint/2010/main" val="208513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386" y="1819962"/>
            <a:ext cx="5217538" cy="425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ONE-GET ONE</a:t>
            </a:r>
            <a:endParaRPr lang="en-US" sz="2400" dirty="0">
              <a:solidFill>
                <a:schemeClr val="bg1"/>
              </a:solidFill>
            </a:endParaRPr>
          </a:p>
        </p:txBody>
      </p:sp>
      <p:sp>
        <p:nvSpPr>
          <p:cNvPr id="8" name="Rectangle 7"/>
          <p:cNvSpPr/>
          <p:nvPr/>
        </p:nvSpPr>
        <p:spPr>
          <a:xfrm>
            <a:off x="562075" y="1776081"/>
            <a:ext cx="5267225" cy="4339650"/>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guiding questions:</a:t>
            </a:r>
          </a:p>
          <a:p>
            <a:endParaRPr lang="en-US" sz="1600" dirty="0" smtClean="0">
              <a:latin typeface="Calibri" charset="0"/>
              <a:ea typeface="Calibri" charset="0"/>
              <a:cs typeface="Calibri" charset="0"/>
            </a:endParaRPr>
          </a:p>
          <a:p>
            <a:pPr marL="457200" indent="-457200">
              <a:buFont typeface="Arial" charset="0"/>
              <a:buChar char="•"/>
            </a:pPr>
            <a:r>
              <a:rPr lang="en-US" sz="2800" dirty="0">
                <a:latin typeface="Calibri" charset="0"/>
                <a:ea typeface="Calibri" charset="0"/>
                <a:cs typeface="Calibri" charset="0"/>
              </a:rPr>
              <a:t>How </a:t>
            </a:r>
            <a:r>
              <a:rPr lang="en-US" sz="2800" dirty="0" smtClean="0">
                <a:latin typeface="Calibri" charset="0"/>
                <a:ea typeface="Calibri" charset="0"/>
                <a:cs typeface="Calibri" charset="0"/>
              </a:rPr>
              <a:t>will you organize the information?</a:t>
            </a:r>
            <a:endParaRPr lang="en-US" sz="2800" dirty="0">
              <a:latin typeface="Calibri" charset="0"/>
              <a:ea typeface="Calibri" charset="0"/>
              <a:cs typeface="Calibri" charset="0"/>
            </a:endParaRPr>
          </a:p>
          <a:p>
            <a:pPr marL="457200" indent="-457200">
              <a:buFont typeface="Arial" charset="0"/>
              <a:buChar char="•"/>
            </a:pPr>
            <a:endParaRPr lang="en-US" sz="1200" dirty="0">
              <a:latin typeface="Calibri" charset="0"/>
              <a:ea typeface="Calibri" charset="0"/>
              <a:cs typeface="Calibri" charset="0"/>
            </a:endParaRPr>
          </a:p>
          <a:p>
            <a:pPr marL="457200" indent="-457200">
              <a:buFont typeface="Arial" charset="0"/>
              <a:buChar char="•"/>
            </a:pPr>
            <a:r>
              <a:rPr lang="en-US" sz="2800" dirty="0">
                <a:latin typeface="Calibri" charset="0"/>
                <a:ea typeface="Calibri" charset="0"/>
                <a:cs typeface="Calibri" charset="0"/>
              </a:rPr>
              <a:t>What text elements (visuals and words) </a:t>
            </a:r>
            <a:r>
              <a:rPr lang="en-US" sz="2800" dirty="0" smtClean="0">
                <a:latin typeface="Calibri" charset="0"/>
                <a:ea typeface="Calibri" charset="0"/>
                <a:cs typeface="Calibri" charset="0"/>
              </a:rPr>
              <a:t>will you include? </a:t>
            </a:r>
            <a:endParaRPr lang="en-US" sz="2800" dirty="0">
              <a:latin typeface="Calibri" charset="0"/>
              <a:ea typeface="Calibri" charset="0"/>
              <a:cs typeface="Calibri" charset="0"/>
            </a:endParaRPr>
          </a:p>
          <a:p>
            <a:pPr marL="171450" indent="-171450">
              <a:buFont typeface="Arial" charset="0"/>
              <a:buChar char="•"/>
            </a:pPr>
            <a:endParaRPr lang="en-US" sz="1200" dirty="0">
              <a:latin typeface="Calibri" charset="0"/>
              <a:ea typeface="Calibri" charset="0"/>
              <a:cs typeface="Calibri" charset="0"/>
            </a:endParaRPr>
          </a:p>
          <a:p>
            <a:pPr marL="171450" indent="-171450">
              <a:buFont typeface="Arial" charset="0"/>
              <a:buChar char="•"/>
            </a:pPr>
            <a:endParaRPr lang="en-US" sz="1200" dirty="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language will you use?</a:t>
            </a:r>
            <a:endParaRPr lang="en-US" sz="2800" dirty="0"/>
          </a:p>
        </p:txBody>
      </p:sp>
      <p:sp>
        <p:nvSpPr>
          <p:cNvPr id="2" name="TextBox 1"/>
          <p:cNvSpPr txBox="1"/>
          <p:nvPr/>
        </p:nvSpPr>
        <p:spPr>
          <a:xfrm>
            <a:off x="1677557" y="260990"/>
            <a:ext cx="9851833" cy="1077218"/>
          </a:xfrm>
          <a:prstGeom prst="rect">
            <a:avLst/>
          </a:prstGeom>
          <a:noFill/>
        </p:spPr>
        <p:txBody>
          <a:bodyPr wrap="square" rtlCol="0">
            <a:spAutoFit/>
          </a:bodyPr>
          <a:lstStyle/>
          <a:p>
            <a:r>
              <a:rPr lang="en-US" sz="3200" b="1" dirty="0">
                <a:ea typeface="Calibri" charset="0"/>
                <a:cs typeface="Calibri" charset="0"/>
              </a:rPr>
              <a:t>What information </a:t>
            </a:r>
            <a:r>
              <a:rPr lang="en-US" sz="3200" b="1" dirty="0" smtClean="0">
                <a:ea typeface="Calibri" charset="0"/>
                <a:cs typeface="Calibri" charset="0"/>
              </a:rPr>
              <a:t>will </a:t>
            </a:r>
            <a:r>
              <a:rPr lang="en-US" sz="3200" b="1" dirty="0">
                <a:ea typeface="Calibri" charset="0"/>
                <a:cs typeface="Calibri" charset="0"/>
              </a:rPr>
              <a:t>you include in an infographic about the Constructive Conversation Skills?</a:t>
            </a:r>
            <a:endParaRPr lang="en-US" sz="32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933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73213"/>
            <a:ext cx="10058400" cy="4570412"/>
          </a:xfrm>
        </p:spPr>
        <p:txBody>
          <a:bodyPr>
            <a:noAutofit/>
          </a:bodyPr>
          <a:lstStyle/>
          <a:p>
            <a:pPr marL="0" indent="0">
              <a:buNone/>
            </a:pPr>
            <a:r>
              <a:rPr lang="en-US" sz="3600" dirty="0">
                <a:latin typeface="Calibri" charset="0"/>
                <a:ea typeface="Calibri" charset="0"/>
                <a:cs typeface="Calibri" charset="0"/>
              </a:rPr>
              <a:t>In this lesson, </a:t>
            </a:r>
            <a:r>
              <a:rPr lang="en-US" sz="3600" dirty="0" smtClean="0">
                <a:latin typeface="Calibri" charset="0"/>
                <a:ea typeface="Calibri" charset="0"/>
                <a:cs typeface="Calibri" charset="0"/>
              </a:rPr>
              <a:t>you </a:t>
            </a:r>
            <a:r>
              <a:rPr lang="en-US" sz="3600" dirty="0">
                <a:latin typeface="Calibri" charset="0"/>
                <a:ea typeface="Calibri" charset="0"/>
                <a:cs typeface="Calibri" charset="0"/>
              </a:rPr>
              <a:t>will... </a:t>
            </a:r>
            <a:endParaRPr lang="en-US" sz="3600" dirty="0" smtClean="0">
              <a:latin typeface="Calibri" charset="0"/>
              <a:ea typeface="Calibri" charset="0"/>
              <a:cs typeface="Calibri" charset="0"/>
            </a:endParaRPr>
          </a:p>
          <a:p>
            <a:endParaRPr lang="en-US" sz="5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listen actively to a Model Constructive Conversation about video</a:t>
            </a: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have a Constructive Conversation with a partner</a:t>
            </a:r>
          </a:p>
          <a:p>
            <a:pPr lvl="1">
              <a:buFont typeface="Wingdings" charset="2"/>
              <a:buChar char="q"/>
            </a:pPr>
            <a:endParaRPr lang="en-US" sz="800" dirty="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collaborate with a partner to take notes using a graphic organizer</a:t>
            </a:r>
          </a:p>
          <a:p>
            <a:pPr lvl="1">
              <a:buFont typeface="Wingdings" charset="2"/>
              <a:buChar char="q"/>
            </a:pPr>
            <a:endParaRPr lang="en-US" sz="800" dirty="0" smtClean="0">
              <a:latin typeface="Calibri" charset="0"/>
              <a:ea typeface="Calibri" charset="0"/>
              <a:cs typeface="Calibri" charset="0"/>
            </a:endParaRPr>
          </a:p>
          <a:p>
            <a:pPr lvl="1">
              <a:buFont typeface="Wingdings" charset="2"/>
              <a:buChar char="q"/>
            </a:pPr>
            <a:r>
              <a:rPr lang="en-US" sz="3600" dirty="0" smtClean="0">
                <a:latin typeface="Calibri" charset="0"/>
                <a:ea typeface="Calibri" charset="0"/>
                <a:cs typeface="Calibri" charset="0"/>
              </a:rPr>
              <a:t>add to your artifacts folder </a:t>
            </a:r>
          </a:p>
          <a:p>
            <a:pPr lvl="1"/>
            <a:endParaRPr lang="en-US" sz="800" dirty="0">
              <a:latin typeface="Calibri" charset="0"/>
              <a:ea typeface="Calibri" charset="0"/>
              <a:cs typeface="Calibri" charset="0"/>
            </a:endParaRPr>
          </a:p>
        </p:txBody>
      </p:sp>
      <p:sp>
        <p:nvSpPr>
          <p:cNvPr id="2" name="Title 1"/>
          <p:cNvSpPr>
            <a:spLocks noGrp="1"/>
          </p:cNvSpPr>
          <p:nvPr>
            <p:ph type="title" idx="4294967295"/>
          </p:nvPr>
        </p:nvSpPr>
        <p:spPr>
          <a:xfrm>
            <a:off x="0" y="674688"/>
            <a:ext cx="3894138" cy="793750"/>
          </a:xfrm>
        </p:spPr>
        <p:txBody>
          <a:bodyPr>
            <a:normAutofit/>
          </a:bodyPr>
          <a:lstStyle/>
          <a:p>
            <a:r>
              <a:rPr lang="en-US" b="1" dirty="0" smtClean="0">
                <a:solidFill>
                  <a:schemeClr val="accent2"/>
                </a:solidFill>
              </a:rPr>
              <a:t>ELD OBJECTIVE</a:t>
            </a:r>
            <a:endParaRPr lang="en-US" b="1" dirty="0">
              <a:solidFill>
                <a:schemeClr val="accent2"/>
              </a:solidFill>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1195" y="421350"/>
            <a:ext cx="4115597" cy="1299662"/>
          </a:xfrm>
          <a:prstGeom prst="rect">
            <a:avLst/>
          </a:prstGeom>
        </p:spPr>
      </p:pic>
    </p:spTree>
    <p:extLst>
      <p:ext uri="{BB962C8B-B14F-4D97-AF65-F5344CB8AC3E}">
        <p14:creationId xmlns:p14="http://schemas.microsoft.com/office/powerpoint/2010/main" val="6641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00915"/>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does </a:t>
            </a:r>
            <a:r>
              <a:rPr lang="en-US" sz="2400" b="1" dirty="0" smtClean="0">
                <a:solidFill>
                  <a:schemeClr val="bg1"/>
                </a:solidFill>
              </a:rPr>
              <a:t>the video CLARIFY &amp; FORTIFY your </a:t>
            </a:r>
            <a:r>
              <a:rPr lang="en-US" sz="2400" b="1" dirty="0">
                <a:solidFill>
                  <a:schemeClr val="bg1"/>
                </a:solidFill>
              </a:rPr>
              <a:t>thinking of the previous texts?</a:t>
            </a:r>
            <a:r>
              <a:rPr lang="en-US" sz="2400" dirty="0">
                <a:solidFill>
                  <a:schemeClr val="bg1"/>
                </a:solidFill>
              </a:rPr>
              <a:t> </a:t>
            </a:r>
          </a:p>
        </p:txBody>
      </p:sp>
      <p:pic>
        <p:nvPicPr>
          <p:cNvPr id="2" name="akh10_vid_trail_350-16x9-mp4-1200k_D03wM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9163" y="1246709"/>
            <a:ext cx="8823150" cy="4963022"/>
          </a:xfrm>
          <a:prstGeom prst="rect">
            <a:avLst/>
          </a:prstGeom>
        </p:spPr>
      </p:pic>
      <p:sp>
        <p:nvSpPr>
          <p:cNvPr id="6" name="Round Diagonal Corner Rectangle 5"/>
          <p:cNvSpPr/>
          <p:nvPr/>
        </p:nvSpPr>
        <p:spPr>
          <a:xfrm>
            <a:off x="3179930" y="269371"/>
            <a:ext cx="3698594" cy="786154"/>
          </a:xfrm>
          <a:prstGeom prst="round2Diag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rPr>
              <a:t>Trail of Tears Video</a:t>
            </a:r>
            <a:endParaRPr lang="en-US" dirty="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401383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You and your partner will think about the ideas you discussed during your Constructive Conversation </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You must agree on the four strongest ideas</a:t>
            </a:r>
          </a:p>
          <a:p>
            <a:pPr marL="342900" indent="-342900" eaLnBrk="1" hangingPunct="1">
              <a:buFont typeface="Arial" charset="0"/>
              <a:buChar char="•"/>
            </a:pPr>
            <a:endParaRPr lang="en-US" sz="2000" dirty="0" smtClean="0">
              <a:latin typeface="+mn-lt"/>
            </a:endParaRPr>
          </a:p>
          <a:p>
            <a:pPr marL="342900" indent="-342900" eaLnBrk="1" hangingPunct="1">
              <a:buFont typeface="Arial" charset="0"/>
              <a:buChar char="•"/>
            </a:pPr>
            <a:r>
              <a:rPr lang="en-US" sz="2000" dirty="0" smtClean="0">
                <a:latin typeface="+mn-lt"/>
              </a:rPr>
              <a:t>Each of you will write the same four ideas on your copy of the Graphic Organizer</a:t>
            </a:r>
          </a:p>
          <a:p>
            <a:pPr marL="342900" indent="-342900" eaLnBrk="1" hangingPunct="1">
              <a:buFont typeface="Arial" charset="0"/>
              <a:buChar char="•"/>
            </a:pPr>
            <a:endParaRPr lang="en-US" sz="2000" dirty="0">
              <a:latin typeface="+mn-lt"/>
            </a:endParaRPr>
          </a:p>
        </p:txBody>
      </p:sp>
      <p:sp>
        <p:nvSpPr>
          <p:cNvPr id="4" name="Rectangle 3"/>
          <p:cNvSpPr/>
          <p:nvPr/>
        </p:nvSpPr>
        <p:spPr>
          <a:xfrm>
            <a:off x="4273919" y="477281"/>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591300" y="0"/>
            <a:ext cx="4457700" cy="369332"/>
          </a:xfrm>
          <a:prstGeom prst="rect">
            <a:avLst/>
          </a:prstGeom>
          <a:noFill/>
        </p:spPr>
        <p:txBody>
          <a:bodyPr wrap="square" rtlCol="0">
            <a:spAutoFit/>
          </a:bodyPr>
          <a:lstStyle/>
          <a:p>
            <a:r>
              <a:rPr lang="en-US" b="1" dirty="0" smtClean="0"/>
              <a:t>Video – Trail of Tears</a:t>
            </a:r>
            <a:endParaRPr lang="en-US" b="1" dirty="0"/>
          </a:p>
        </p:txBody>
      </p:sp>
    </p:spTree>
    <p:extLst>
      <p:ext uri="{BB962C8B-B14F-4D97-AF65-F5344CB8AC3E}">
        <p14:creationId xmlns:p14="http://schemas.microsoft.com/office/powerpoint/2010/main" val="1395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a:latin typeface="+mn-lt"/>
              </a:rPr>
              <a:t>What do the four ideas you selected make you think?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r>
              <a:rPr lang="en-US" sz="2000" dirty="0" smtClean="0">
                <a:latin typeface="+mn-lt"/>
              </a:rPr>
              <a:t>:</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4" name="Rectangle 3"/>
          <p:cNvSpPr/>
          <p:nvPr/>
        </p:nvSpPr>
        <p:spPr>
          <a:xfrm>
            <a:off x="4300181" y="3780431"/>
            <a:ext cx="3821373" cy="84616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1300" y="0"/>
            <a:ext cx="4457700" cy="646331"/>
          </a:xfrm>
          <a:prstGeom prst="rect">
            <a:avLst/>
          </a:prstGeom>
          <a:noFill/>
        </p:spPr>
        <p:txBody>
          <a:bodyPr wrap="square" rtlCol="0">
            <a:spAutoFit/>
          </a:bodyPr>
          <a:lstStyle/>
          <a:p>
            <a:r>
              <a:rPr lang="en-US" b="1" dirty="0" smtClean="0"/>
              <a:t>Video – </a:t>
            </a:r>
            <a:r>
              <a:rPr lang="en-US" b="1" dirty="0"/>
              <a:t>Trail of Tears</a:t>
            </a:r>
          </a:p>
          <a:p>
            <a:endParaRPr lang="en-US" b="1" dirty="0"/>
          </a:p>
        </p:txBody>
      </p:sp>
    </p:spTree>
    <p:extLst>
      <p:ext uri="{BB962C8B-B14F-4D97-AF65-F5344CB8AC3E}">
        <p14:creationId xmlns:p14="http://schemas.microsoft.com/office/powerpoint/2010/main" val="16140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28034" y="6441637"/>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Return to the video and find evidence that supports each idea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a:t>
            </a:r>
            <a:r>
              <a:rPr lang="en-US" sz="2000" dirty="0" smtClean="0">
                <a:latin typeface="+mn-lt"/>
              </a:rPr>
              <a:t>the evidence and provide an explanation</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88573" y="478764"/>
            <a:ext cx="3821373" cy="3303149"/>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1300" y="0"/>
            <a:ext cx="4457700" cy="646331"/>
          </a:xfrm>
          <a:prstGeom prst="rect">
            <a:avLst/>
          </a:prstGeom>
          <a:noFill/>
        </p:spPr>
        <p:txBody>
          <a:bodyPr wrap="square" rtlCol="0">
            <a:spAutoFit/>
          </a:bodyPr>
          <a:lstStyle/>
          <a:p>
            <a:r>
              <a:rPr lang="en-US" b="1" dirty="0" smtClean="0"/>
              <a:t>Video – </a:t>
            </a:r>
            <a:r>
              <a:rPr lang="en-US" b="1" dirty="0"/>
              <a:t>Trail of Tears</a:t>
            </a:r>
          </a:p>
          <a:p>
            <a:endParaRPr lang="en-US" b="1" dirty="0"/>
          </a:p>
        </p:txBody>
      </p:sp>
    </p:spTree>
    <p:extLst>
      <p:ext uri="{BB962C8B-B14F-4D97-AF65-F5344CB8AC3E}">
        <p14:creationId xmlns:p14="http://schemas.microsoft.com/office/powerpoint/2010/main" val="101290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277384" y="136478"/>
            <a:ext cx="3557638" cy="1200329"/>
          </a:xfrm>
          <a:prstGeom prst="rect">
            <a:avLst/>
          </a:prstGeom>
        </p:spPr>
        <p:txBody>
          <a:bodyPr wrap="square">
            <a:spAutoFit/>
          </a:bodyPr>
          <a:lstStyle/>
          <a:p>
            <a:r>
              <a:rPr lang="en-US" sz="3600" b="1" dirty="0" smtClean="0">
                <a:latin typeface="+mj-lt"/>
              </a:rPr>
              <a:t>Note-Taking Graphic Organizer</a:t>
            </a:r>
            <a:endParaRPr lang="en-US" sz="3600" dirty="0">
              <a:latin typeface="+mj-lt"/>
            </a:endParaRPr>
          </a:p>
        </p:txBody>
      </p:sp>
      <p:sp>
        <p:nvSpPr>
          <p:cNvPr id="7" name="TextBox 4"/>
          <p:cNvSpPr txBox="1">
            <a:spLocks noChangeArrowheads="1"/>
          </p:cNvSpPr>
          <p:nvPr/>
        </p:nvSpPr>
        <p:spPr bwMode="auto">
          <a:xfrm>
            <a:off x="277384" y="1584941"/>
            <a:ext cx="3557638" cy="4585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How does the evidence modify your thinking? What do you think now? </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1200" dirty="0">
              <a:latin typeface="+mn-lt"/>
            </a:endParaRPr>
          </a:p>
          <a:p>
            <a:pPr marL="1085850" lvl="1" indent="-342900" eaLnBrk="1" hangingPunct="1">
              <a:buFont typeface="Arial" charset="0"/>
              <a:buChar char="•"/>
            </a:pPr>
            <a:r>
              <a:rPr lang="en-US" sz="2000" dirty="0">
                <a:latin typeface="+mn-lt"/>
              </a:rPr>
              <a:t>We </a:t>
            </a:r>
            <a:r>
              <a:rPr lang="en-US" sz="2000" dirty="0" smtClean="0">
                <a:latin typeface="+mn-lt"/>
              </a:rPr>
              <a:t>now think</a:t>
            </a:r>
            <a:r>
              <a:rPr lang="is-IS" sz="2000" dirty="0">
                <a:latin typeface="+mn-lt"/>
              </a:rPr>
              <a:t>…</a:t>
            </a:r>
          </a:p>
          <a:p>
            <a:pPr marL="1085850" lvl="1" indent="-342900" eaLnBrk="1" hangingPunct="1">
              <a:buFont typeface="Arial" charset="0"/>
              <a:buChar char="•"/>
            </a:pPr>
            <a:endParaRPr lang="en-US" sz="20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8095292" y="3780431"/>
            <a:ext cx="3821373" cy="826430"/>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1300" y="0"/>
            <a:ext cx="4457700" cy="646331"/>
          </a:xfrm>
          <a:prstGeom prst="rect">
            <a:avLst/>
          </a:prstGeom>
          <a:noFill/>
        </p:spPr>
        <p:txBody>
          <a:bodyPr wrap="square" rtlCol="0">
            <a:spAutoFit/>
          </a:bodyPr>
          <a:lstStyle/>
          <a:p>
            <a:r>
              <a:rPr lang="en-US" b="1" dirty="0" smtClean="0"/>
              <a:t>Video – </a:t>
            </a:r>
            <a:r>
              <a:rPr lang="en-US" b="1" dirty="0"/>
              <a:t>Trail of Tears</a:t>
            </a:r>
          </a:p>
          <a:p>
            <a:endParaRPr lang="en-US" b="1" dirty="0"/>
          </a:p>
        </p:txBody>
      </p:sp>
    </p:spTree>
    <p:extLst>
      <p:ext uri="{BB962C8B-B14F-4D97-AF65-F5344CB8AC3E}">
        <p14:creationId xmlns:p14="http://schemas.microsoft.com/office/powerpoint/2010/main" val="785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0"/>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90149" y="1231278"/>
            <a:ext cx="3557638"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Based on the evidence from the video , what can you conclude?</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Based on the evidence from the video, we can conclude that</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8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00181" y="4614452"/>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1300" y="0"/>
            <a:ext cx="4457700" cy="646331"/>
          </a:xfrm>
          <a:prstGeom prst="rect">
            <a:avLst/>
          </a:prstGeom>
          <a:noFill/>
        </p:spPr>
        <p:txBody>
          <a:bodyPr wrap="square" rtlCol="0">
            <a:spAutoFit/>
          </a:bodyPr>
          <a:lstStyle/>
          <a:p>
            <a:r>
              <a:rPr lang="en-US" b="1" dirty="0" smtClean="0"/>
              <a:t>Video – </a:t>
            </a:r>
            <a:r>
              <a:rPr lang="en-US" b="1" dirty="0"/>
              <a:t>Trail of Tears</a:t>
            </a:r>
          </a:p>
          <a:p>
            <a:endParaRPr lang="en-US" b="1" dirty="0"/>
          </a:p>
        </p:txBody>
      </p:sp>
    </p:spTree>
    <p:extLst>
      <p:ext uri="{BB962C8B-B14F-4D97-AF65-F5344CB8AC3E}">
        <p14:creationId xmlns:p14="http://schemas.microsoft.com/office/powerpoint/2010/main" val="17968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073" y="0"/>
            <a:ext cx="8189927" cy="6328580"/>
          </a:xfrm>
          <a:prstGeom prst="rect">
            <a:avLst/>
          </a:prstGeom>
          <a:solidFill>
            <a:schemeClr val="bg1"/>
          </a:solidFill>
        </p:spPr>
      </p:pic>
      <p:sp>
        <p:nvSpPr>
          <p:cNvPr id="13" name="Rectangle 12"/>
          <p:cNvSpPr/>
          <p:nvPr/>
        </p:nvSpPr>
        <p:spPr>
          <a:xfrm>
            <a:off x="0" y="6362224"/>
            <a:ext cx="4056495"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a:t>
            </a:r>
            <a:r>
              <a:rPr lang="en-US" sz="2400" b="1" dirty="0" smtClean="0">
                <a:solidFill>
                  <a:schemeClr val="bg1"/>
                </a:solidFill>
              </a:rPr>
              <a:t>NOTE-TAKING SKILLS</a:t>
            </a:r>
            <a:endParaRPr lang="en-US" sz="2400" b="1" dirty="0">
              <a:solidFill>
                <a:schemeClr val="bg1"/>
              </a:solidFill>
            </a:endParaRPr>
          </a:p>
        </p:txBody>
      </p:sp>
      <p:sp>
        <p:nvSpPr>
          <p:cNvPr id="14" name="Rectangle 13"/>
          <p:cNvSpPr/>
          <p:nvPr/>
        </p:nvSpPr>
        <p:spPr>
          <a:xfrm>
            <a:off x="303806" y="112469"/>
            <a:ext cx="3557638" cy="1200329"/>
          </a:xfrm>
          <a:prstGeom prst="rect">
            <a:avLst/>
          </a:prstGeom>
        </p:spPr>
        <p:txBody>
          <a:bodyPr wrap="square">
            <a:spAutoFit/>
          </a:bodyPr>
          <a:lstStyle/>
          <a:p>
            <a:r>
              <a:rPr lang="en-US" sz="3600" b="1" dirty="0" smtClean="0">
                <a:latin typeface="+mj-lt"/>
              </a:rPr>
              <a:t>Note-Taking</a:t>
            </a:r>
          </a:p>
          <a:p>
            <a:r>
              <a:rPr lang="en-US" sz="3600" b="1" dirty="0" smtClean="0">
                <a:latin typeface="+mj-lt"/>
              </a:rPr>
              <a:t>Graphic Organizer</a:t>
            </a:r>
            <a:endParaRPr lang="en-US" sz="3600" dirty="0">
              <a:latin typeface="+mj-lt"/>
            </a:endParaRPr>
          </a:p>
        </p:txBody>
      </p:sp>
      <p:sp>
        <p:nvSpPr>
          <p:cNvPr id="7" name="TextBox 4"/>
          <p:cNvSpPr txBox="1">
            <a:spLocks noChangeArrowheads="1"/>
          </p:cNvSpPr>
          <p:nvPr/>
        </p:nvSpPr>
        <p:spPr bwMode="auto">
          <a:xfrm>
            <a:off x="281904" y="1428585"/>
            <a:ext cx="3557638"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342900" indent="-342900" eaLnBrk="1" hangingPunct="1">
              <a:buFont typeface="Arial" charset="0"/>
              <a:buChar char="•"/>
            </a:pPr>
            <a:r>
              <a:rPr lang="en-US" sz="2000" dirty="0" smtClean="0">
                <a:latin typeface="+mn-lt"/>
              </a:rPr>
              <a:t>What questions do you have?</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smtClean="0">
                <a:latin typeface="+mn-lt"/>
              </a:rPr>
              <a:t>Turn and talk to your partner</a:t>
            </a:r>
          </a:p>
          <a:p>
            <a:pPr marL="342900"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You must agree on how to complete the following sentence starter:</a:t>
            </a:r>
          </a:p>
          <a:p>
            <a:pPr marL="342900" indent="-342900" eaLnBrk="1" hangingPunct="1">
              <a:buFont typeface="Arial" charset="0"/>
              <a:buChar char="•"/>
            </a:pPr>
            <a:endParaRPr lang="en-US" sz="800" dirty="0">
              <a:latin typeface="+mn-lt"/>
            </a:endParaRPr>
          </a:p>
          <a:p>
            <a:pPr marL="1085850" lvl="1" indent="-342900" eaLnBrk="1" hangingPunct="1">
              <a:buFont typeface="Arial" charset="0"/>
              <a:buChar char="•"/>
            </a:pPr>
            <a:r>
              <a:rPr lang="en-US" sz="2000" dirty="0" smtClean="0">
                <a:latin typeface="+mn-lt"/>
              </a:rPr>
              <a:t>A question we now have is</a:t>
            </a:r>
            <a:r>
              <a:rPr lang="is-IS" sz="2000" dirty="0" smtClean="0">
                <a:latin typeface="+mn-lt"/>
              </a:rPr>
              <a:t>…</a:t>
            </a:r>
            <a:endParaRPr lang="is-IS" sz="2000" dirty="0">
              <a:latin typeface="+mn-lt"/>
            </a:endParaRPr>
          </a:p>
          <a:p>
            <a:pPr marL="1085850" lvl="1" indent="-342900" eaLnBrk="1" hangingPunct="1">
              <a:buFont typeface="Arial" charset="0"/>
              <a:buChar char="•"/>
            </a:pPr>
            <a:endParaRPr lang="en-US" sz="1200" dirty="0">
              <a:latin typeface="+mn-lt"/>
            </a:endParaRPr>
          </a:p>
          <a:p>
            <a:pPr marL="342900" indent="-342900" eaLnBrk="1" hangingPunct="1">
              <a:buFont typeface="Arial" charset="0"/>
              <a:buChar char="•"/>
            </a:pPr>
            <a:r>
              <a:rPr lang="en-US" sz="2000" dirty="0">
                <a:latin typeface="+mn-lt"/>
              </a:rPr>
              <a:t>Each of you will write the same response </a:t>
            </a:r>
            <a:r>
              <a:rPr lang="en-US" sz="2000" dirty="0" smtClean="0">
                <a:latin typeface="+mn-lt"/>
              </a:rPr>
              <a:t>on your </a:t>
            </a:r>
            <a:r>
              <a:rPr lang="en-US" sz="2000" dirty="0">
                <a:latin typeface="+mn-lt"/>
              </a:rPr>
              <a:t>copy of the Graphic Organizer</a:t>
            </a:r>
          </a:p>
        </p:txBody>
      </p:sp>
      <p:sp>
        <p:nvSpPr>
          <p:cNvPr id="10" name="Rectangle 9"/>
          <p:cNvSpPr/>
          <p:nvPr/>
        </p:nvSpPr>
        <p:spPr>
          <a:xfrm>
            <a:off x="4316671" y="5361781"/>
            <a:ext cx="7609765" cy="79413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1300" y="0"/>
            <a:ext cx="4457700" cy="646331"/>
          </a:xfrm>
          <a:prstGeom prst="rect">
            <a:avLst/>
          </a:prstGeom>
          <a:noFill/>
        </p:spPr>
        <p:txBody>
          <a:bodyPr wrap="square" rtlCol="0">
            <a:spAutoFit/>
          </a:bodyPr>
          <a:lstStyle/>
          <a:p>
            <a:r>
              <a:rPr lang="en-US" b="1" dirty="0" smtClean="0"/>
              <a:t>Video – </a:t>
            </a:r>
            <a:r>
              <a:rPr lang="en-US" b="1" dirty="0"/>
              <a:t>Trail of Tears</a:t>
            </a:r>
          </a:p>
          <a:p>
            <a:endParaRPr lang="en-US" b="1" dirty="0"/>
          </a:p>
        </p:txBody>
      </p:sp>
    </p:spTree>
    <p:extLst>
      <p:ext uri="{BB962C8B-B14F-4D97-AF65-F5344CB8AC3E}">
        <p14:creationId xmlns:p14="http://schemas.microsoft.com/office/powerpoint/2010/main" val="10515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194" y="431846"/>
            <a:ext cx="4397167" cy="1046440"/>
          </a:xfrm>
          <a:prstGeom prst="rect">
            <a:avLst/>
          </a:prstGeom>
        </p:spPr>
        <p:txBody>
          <a:bodyPr wrap="square">
            <a:spAutoFit/>
          </a:bodyPr>
          <a:lstStyle/>
          <a:p>
            <a:r>
              <a:rPr lang="en-US" sz="4800" b="1" dirty="0" smtClean="0">
                <a:latin typeface="+mj-lt"/>
              </a:rPr>
              <a:t>Listen Actively</a:t>
            </a:r>
          </a:p>
          <a:p>
            <a:endParaRPr lang="en-US" sz="1400" i="1"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FOR ACTIVE LISTENING</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10" y="180091"/>
            <a:ext cx="1138028" cy="1298195"/>
          </a:xfrm>
          <a:prstGeom prst="rect">
            <a:avLst/>
          </a:prstGeom>
        </p:spPr>
      </p:pic>
      <p:sp>
        <p:nvSpPr>
          <p:cNvPr id="6" name="TextBox 5"/>
          <p:cNvSpPr txBox="1"/>
          <p:nvPr/>
        </p:nvSpPr>
        <p:spPr>
          <a:xfrm>
            <a:off x="457200" y="1750713"/>
            <a:ext cx="6526237" cy="4247317"/>
          </a:xfrm>
          <a:prstGeom prst="rect">
            <a:avLst/>
          </a:prstGeom>
          <a:noFill/>
        </p:spPr>
        <p:txBody>
          <a:bodyPr wrap="square" rtlCol="0">
            <a:spAutoFit/>
          </a:bodyPr>
          <a:lstStyle/>
          <a:p>
            <a:r>
              <a:rPr lang="en-US" dirty="0" smtClean="0"/>
              <a:t>N</a:t>
            </a:r>
            <a:r>
              <a:rPr lang="en-US" sz="2000" dirty="0" smtClean="0"/>
              <a:t>umber off from 1-4</a:t>
            </a:r>
          </a:p>
          <a:p>
            <a:endParaRPr lang="en-US" sz="1000" dirty="0" smtClean="0"/>
          </a:p>
          <a:p>
            <a:r>
              <a:rPr lang="en-US" sz="2000" dirty="0" smtClean="0"/>
              <a:t>Each of you will listen actively for one specific criterion:</a:t>
            </a:r>
            <a:endParaRPr lang="en-US" sz="2000" dirty="0"/>
          </a:p>
          <a:p>
            <a:endParaRPr lang="en-US" sz="1000" dirty="0"/>
          </a:p>
          <a:p>
            <a:pPr marL="914400" lvl="1" indent="-457200">
              <a:buFont typeface="Arial" charset="0"/>
              <a:buChar char="•"/>
            </a:pPr>
            <a:r>
              <a:rPr lang="en-US" sz="2000" dirty="0" smtClean="0"/>
              <a:t>1s – How does each partner accurately </a:t>
            </a:r>
            <a:r>
              <a:rPr lang="en-US" sz="2000" dirty="0"/>
              <a:t>address the prompt throughout the entire </a:t>
            </a:r>
            <a:r>
              <a:rPr lang="en-US" sz="2000" dirty="0" smtClean="0"/>
              <a:t>conversation?</a:t>
            </a:r>
          </a:p>
          <a:p>
            <a:pPr marL="914400" lvl="1" indent="-457200">
              <a:buFont typeface="Wingdings" charset="2"/>
              <a:buChar char="q"/>
            </a:pPr>
            <a:endParaRPr lang="en-US" sz="1000" dirty="0"/>
          </a:p>
          <a:p>
            <a:pPr marL="914400" lvl="1" indent="-457200">
              <a:buFont typeface="Arial" charset="0"/>
              <a:buChar char="•"/>
            </a:pPr>
            <a:r>
              <a:rPr lang="en-US" sz="2000" dirty="0" smtClean="0"/>
              <a:t>2s - </a:t>
            </a:r>
            <a:r>
              <a:rPr lang="en-US" sz="2000" dirty="0"/>
              <a:t>How does each partner combine ideas across </a:t>
            </a:r>
            <a:r>
              <a:rPr lang="en-US" sz="2000" dirty="0" smtClean="0"/>
              <a:t>texts?</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3s - </a:t>
            </a:r>
            <a:r>
              <a:rPr lang="en-US" sz="2000" dirty="0"/>
              <a:t>How does each partner provide multiple examples of evidence </a:t>
            </a:r>
            <a:r>
              <a:rPr lang="en-US" sz="2000" dirty="0" smtClean="0"/>
              <a:t>?</a:t>
            </a:r>
            <a:endParaRPr lang="en-US" sz="2000" dirty="0"/>
          </a:p>
          <a:p>
            <a:pPr marL="914400" lvl="1" indent="-457200">
              <a:buFont typeface="Arial" charset="0"/>
              <a:buChar char="•"/>
            </a:pPr>
            <a:endParaRPr lang="en-US" sz="2000" dirty="0"/>
          </a:p>
          <a:p>
            <a:pPr marL="914400" lvl="1" indent="-457200">
              <a:buFont typeface="Arial" charset="0"/>
              <a:buChar char="•"/>
            </a:pPr>
            <a:r>
              <a:rPr lang="en-US" sz="2000" dirty="0" smtClean="0"/>
              <a:t>4s - </a:t>
            </a:r>
            <a:r>
              <a:rPr lang="en-US" sz="2000" dirty="0"/>
              <a:t>How does each partner utilize academic and domain specific vocabulary – precise </a:t>
            </a:r>
            <a:r>
              <a:rPr lang="en-US" sz="2000" dirty="0" smtClean="0"/>
              <a:t>language?</a:t>
            </a: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269259"/>
            <a:ext cx="4484341" cy="5833672"/>
          </a:xfrm>
          <a:prstGeom prst="rect">
            <a:avLst/>
          </a:prstGeom>
        </p:spPr>
      </p:pic>
    </p:spTree>
    <p:extLst>
      <p:ext uri="{BB962C8B-B14F-4D97-AF65-F5344CB8AC3E}">
        <p14:creationId xmlns:p14="http://schemas.microsoft.com/office/powerpoint/2010/main" val="141831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987" y="533250"/>
            <a:ext cx="4372596" cy="5422019"/>
          </a:xfrm>
          <a:prstGeom prst="rect">
            <a:avLst/>
          </a:prstGeom>
          <a:ln>
            <a:solidFill>
              <a:schemeClr val="tx1"/>
            </a:solidFill>
          </a:ln>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534" y="2651789"/>
            <a:ext cx="4812885" cy="3625025"/>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78" y="408096"/>
            <a:ext cx="3585500" cy="5319828"/>
          </a:xfrm>
          <a:prstGeom prst="rect">
            <a:avLst/>
          </a:prstGeom>
          <a:ln>
            <a:solidFill>
              <a:schemeClr val="tx1"/>
            </a:solidFill>
          </a:ln>
        </p:spPr>
      </p:pic>
      <p:sp>
        <p:nvSpPr>
          <p:cNvPr id="3" name="TextBox 2"/>
          <p:cNvSpPr txBox="1"/>
          <p:nvPr/>
        </p:nvSpPr>
        <p:spPr>
          <a:xfrm>
            <a:off x="4784040" y="1023119"/>
            <a:ext cx="2120900" cy="954107"/>
          </a:xfrm>
          <a:prstGeom prst="rect">
            <a:avLst/>
          </a:prstGeom>
          <a:noFill/>
        </p:spPr>
        <p:txBody>
          <a:bodyPr wrap="square" rtlCol="0">
            <a:spAutoFit/>
          </a:bodyPr>
          <a:lstStyle/>
          <a:p>
            <a:pPr algn="ctr"/>
            <a:r>
              <a:rPr lang="en-US" sz="2800" b="1" dirty="0" smtClean="0"/>
              <a:t>Listen to </a:t>
            </a:r>
          </a:p>
          <a:p>
            <a:pPr algn="ctr"/>
            <a:r>
              <a:rPr lang="en-US" sz="2800" b="1" dirty="0" smtClean="0"/>
              <a:t>the Model</a:t>
            </a:r>
            <a:endParaRPr lang="en-US" sz="28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9087" y="219723"/>
            <a:ext cx="670806" cy="765216"/>
          </a:xfrm>
          <a:prstGeom prst="rect">
            <a:avLst/>
          </a:prstGeom>
        </p:spPr>
      </p:pic>
      <p:sp>
        <p:nvSpPr>
          <p:cNvPr id="8" name="Rectangle 7"/>
          <p:cNvSpPr/>
          <p:nvPr/>
        </p:nvSpPr>
        <p:spPr>
          <a:xfrm>
            <a:off x="0" y="6400915"/>
            <a:ext cx="12192000" cy="461665"/>
          </a:xfrm>
          <a:prstGeom prst="rect">
            <a:avLst/>
          </a:prstGeom>
        </p:spPr>
        <p:txBody>
          <a:bodyPr wrap="square">
            <a:spAutoFit/>
          </a:bodyPr>
          <a:lstStyle/>
          <a:p>
            <a:pPr algn="ctr"/>
            <a:r>
              <a:rPr lang="en-US" sz="2400" b="1" dirty="0" smtClean="0">
                <a:solidFill>
                  <a:schemeClr val="bg1"/>
                </a:solidFill>
              </a:rPr>
              <a:t>Prompt</a:t>
            </a:r>
            <a:r>
              <a:rPr lang="en-US" sz="2400" b="1" i="1" dirty="0" smtClean="0">
                <a:solidFill>
                  <a:schemeClr val="bg1"/>
                </a:solidFill>
              </a:rPr>
              <a:t>: </a:t>
            </a:r>
            <a:r>
              <a:rPr lang="en-US" sz="2400" b="1" dirty="0">
                <a:solidFill>
                  <a:schemeClr val="bg1"/>
                </a:solidFill>
              </a:rPr>
              <a:t>How does </a:t>
            </a:r>
            <a:r>
              <a:rPr lang="en-US" sz="2400" b="1" dirty="0" smtClean="0">
                <a:solidFill>
                  <a:schemeClr val="bg1"/>
                </a:solidFill>
              </a:rPr>
              <a:t>the video CLARIFY &amp; FORTIFY your </a:t>
            </a:r>
            <a:r>
              <a:rPr lang="en-US" sz="2400" b="1" dirty="0">
                <a:solidFill>
                  <a:schemeClr val="bg1"/>
                </a:solidFill>
              </a:rPr>
              <a:t>thinking of the previous texts?</a:t>
            </a:r>
            <a:r>
              <a:rPr lang="en-US" sz="2400" dirty="0">
                <a:solidFill>
                  <a:schemeClr val="bg1"/>
                </a:solidFill>
              </a:rPr>
              <a:t> </a:t>
            </a: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8285" y="1872079"/>
            <a:ext cx="2626587" cy="1372180"/>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7576" y="4629796"/>
            <a:ext cx="2549798" cy="1096556"/>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6940" y="3244259"/>
            <a:ext cx="2547932" cy="1385537"/>
          </a:xfrm>
          <a:prstGeom prst="rect">
            <a:avLst/>
          </a:prstGeom>
        </p:spPr>
      </p:pic>
      <p:sp>
        <p:nvSpPr>
          <p:cNvPr id="35" name="TextBox 34"/>
          <p:cNvSpPr txBox="1"/>
          <p:nvPr/>
        </p:nvSpPr>
        <p:spPr>
          <a:xfrm>
            <a:off x="8669958" y="5845734"/>
            <a:ext cx="591072" cy="461665"/>
          </a:xfrm>
          <a:prstGeom prst="rect">
            <a:avLst/>
          </a:prstGeom>
          <a:noFill/>
        </p:spPr>
        <p:txBody>
          <a:bodyPr wrap="square" rtlCol="0">
            <a:spAutoFit/>
          </a:bodyPr>
          <a:lstStyle/>
          <a:p>
            <a:r>
              <a:rPr lang="en-US" sz="2400" b="1" smtClean="0"/>
              <a:t>#4</a:t>
            </a:r>
            <a:endParaRPr lang="en-US" sz="2400" b="1" dirty="0"/>
          </a:p>
        </p:txBody>
      </p:sp>
      <p:sp>
        <p:nvSpPr>
          <p:cNvPr id="36" name="TextBox 35"/>
          <p:cNvSpPr txBox="1"/>
          <p:nvPr/>
        </p:nvSpPr>
        <p:spPr>
          <a:xfrm>
            <a:off x="11556094" y="4648990"/>
            <a:ext cx="591072" cy="461665"/>
          </a:xfrm>
          <a:prstGeom prst="rect">
            <a:avLst/>
          </a:prstGeom>
          <a:noFill/>
        </p:spPr>
        <p:txBody>
          <a:bodyPr wrap="square" rtlCol="0">
            <a:spAutoFit/>
          </a:bodyPr>
          <a:lstStyle/>
          <a:p>
            <a:r>
              <a:rPr lang="en-US" sz="2400" b="1" smtClean="0"/>
              <a:t>#3</a:t>
            </a:r>
            <a:endParaRPr lang="en-US" sz="2400" b="1" dirty="0"/>
          </a:p>
        </p:txBody>
      </p:sp>
      <p:sp>
        <p:nvSpPr>
          <p:cNvPr id="37" name="TextBox 36"/>
          <p:cNvSpPr txBox="1"/>
          <p:nvPr/>
        </p:nvSpPr>
        <p:spPr>
          <a:xfrm>
            <a:off x="11464957" y="3275210"/>
            <a:ext cx="591072" cy="461665"/>
          </a:xfrm>
          <a:prstGeom prst="rect">
            <a:avLst/>
          </a:prstGeom>
          <a:noFill/>
        </p:spPr>
        <p:txBody>
          <a:bodyPr wrap="square" rtlCol="0">
            <a:spAutoFit/>
          </a:bodyPr>
          <a:lstStyle/>
          <a:p>
            <a:r>
              <a:rPr lang="en-US" sz="2400" b="1" smtClean="0"/>
              <a:t>#2</a:t>
            </a:r>
            <a:endParaRPr lang="en-US" sz="2400" b="1" dirty="0"/>
          </a:p>
        </p:txBody>
      </p:sp>
      <p:sp>
        <p:nvSpPr>
          <p:cNvPr id="38" name="TextBox 37"/>
          <p:cNvSpPr txBox="1"/>
          <p:nvPr/>
        </p:nvSpPr>
        <p:spPr>
          <a:xfrm>
            <a:off x="11386302" y="1992788"/>
            <a:ext cx="591072" cy="461665"/>
          </a:xfrm>
          <a:prstGeom prst="rect">
            <a:avLst/>
          </a:prstGeom>
          <a:noFill/>
        </p:spPr>
        <p:txBody>
          <a:bodyPr wrap="square" rtlCol="0">
            <a:spAutoFit/>
          </a:bodyPr>
          <a:lstStyle/>
          <a:p>
            <a:r>
              <a:rPr lang="en-US" sz="2400" b="1" dirty="0" smtClean="0"/>
              <a:t>#1</a:t>
            </a:r>
            <a:endParaRPr lang="en-US" sz="2400" b="1" dirty="0"/>
          </a:p>
        </p:txBody>
      </p:sp>
      <p:sp>
        <p:nvSpPr>
          <p:cNvPr id="16" name="Round Diagonal Corner Rectangle 15"/>
          <p:cNvSpPr/>
          <p:nvPr/>
        </p:nvSpPr>
        <p:spPr>
          <a:xfrm>
            <a:off x="2028601" y="4144648"/>
            <a:ext cx="3110174" cy="1739548"/>
          </a:xfrm>
          <a:prstGeom prst="round2Diag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rPr>
              <a:t>Trail of Tears Video</a:t>
            </a:r>
            <a:endParaRPr lang="en-US" dirty="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341862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437</TotalTime>
  <Words>9224</Words>
  <Application>Microsoft Macintosh PowerPoint</Application>
  <PresentationFormat>Widescreen</PresentationFormat>
  <Paragraphs>1376</Paragraphs>
  <Slides>106</Slides>
  <Notes>106</Notes>
  <HiddenSlides>1</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Calibri</vt:lpstr>
      <vt:lpstr>Calibri Light</vt:lpstr>
      <vt:lpstr>Century Gothic</vt:lpstr>
      <vt:lpstr>DengXian</vt:lpstr>
      <vt:lpstr>Mangal</vt:lpstr>
      <vt:lpstr>ＭＳ Ｐゴシック</vt:lpstr>
      <vt:lpstr>Wingdings</vt:lpstr>
      <vt:lpstr>ZapfDingbatsITC</vt:lpstr>
      <vt:lpstr>Arial</vt:lpstr>
      <vt:lpstr>Retrospect</vt:lpstr>
      <vt:lpstr>Disciplinary Discussions Using Text Sets</vt:lpstr>
      <vt:lpstr>REVIEW CONSTRUCTIVE  CONVERSATION SKILLS</vt:lpstr>
      <vt:lpstr>ELD OBJECTIVE</vt:lpstr>
      <vt:lpstr>What information might you include in an infographic about the Constructive Conversation Skills?</vt:lpstr>
      <vt:lpstr>PowerPoint Presentation</vt:lpstr>
      <vt:lpstr>PowerPoint Presentation</vt:lpstr>
      <vt:lpstr>PowerPoint Presentation</vt:lpstr>
      <vt:lpstr>PowerPoint Presentation</vt:lpstr>
      <vt:lpstr>PowerPoint Presentation</vt:lpstr>
      <vt:lpstr>GIVE ONE-GET ONE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Artifacts Folder</vt:lpstr>
      <vt:lpstr>REVIEW ELD OBJECTIVE &amp; SELF-ASSESS</vt:lpstr>
      <vt:lpstr>INTERACTING WITH VISUAL TEXTS</vt:lpstr>
      <vt:lpstr>ELD OBJECTIVE</vt:lpstr>
      <vt:lpstr>How do we build up an idea together?</vt:lpstr>
      <vt:lpstr>PowerPoint Presentation</vt:lpstr>
      <vt:lpstr>PowerPoint Presentation</vt:lpstr>
      <vt:lpstr>PowerPoint Presentation</vt:lpstr>
      <vt:lpstr>PowerPoint Presentation</vt:lpstr>
      <vt:lpstr>PowerPoint Presentation</vt:lpstr>
      <vt:lpstr>Let’s Review the  Conversation Pattern</vt:lpstr>
      <vt:lpstr>PowerPoint Presentation</vt:lpstr>
      <vt:lpstr>PowerPoint Presentation</vt:lpstr>
      <vt:lpstr>Prepare to Have a Constructive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Artifacts Folder</vt:lpstr>
      <vt:lpstr>REVIEW ELD OBJECTIVE &amp; SELF-ASSESS</vt:lpstr>
      <vt:lpstr>CLOSE READING</vt:lpstr>
      <vt:lpstr>ELD OBJECTIVE</vt:lpstr>
      <vt:lpstr>PowerPoint Presentation</vt:lpstr>
      <vt:lpstr>PowerPoint Presentation</vt:lpstr>
      <vt:lpstr>PowerPoint Presentation</vt:lpstr>
      <vt:lpstr>PowerPoint Presentation</vt:lpstr>
      <vt:lpstr>PowerPoint Presentation</vt:lpstr>
      <vt:lpstr>PowerPoint Presentation</vt:lpstr>
      <vt:lpstr>Artifacts Folder</vt:lpstr>
      <vt:lpstr>REVIEW ELD OBJECTIVE &amp; SELF-ASSESS</vt:lpstr>
      <vt:lpstr>Interacting with Written Text</vt:lpstr>
      <vt:lpstr>ELD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 to Have a Constructive Conversation</vt:lpstr>
      <vt:lpstr>PowerPoint Presentation</vt:lpstr>
      <vt:lpstr>PowerPoint Presentation</vt:lpstr>
      <vt:lpstr>PowerPoint Presentation</vt:lpstr>
      <vt:lpstr>Artifacts Folder</vt:lpstr>
      <vt:lpstr>REVIEW ELD OBJECTIVE &amp; SELF-ASSESS</vt:lpstr>
      <vt:lpstr>Interacting with Song and Lyrics Text</vt:lpstr>
      <vt:lpstr>ELD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 to Have a Constructive Conversation</vt:lpstr>
      <vt:lpstr>PowerPoint Presentation</vt:lpstr>
      <vt:lpstr>PowerPoint Presentation</vt:lpstr>
      <vt:lpstr>PowerPoint Presentation</vt:lpstr>
      <vt:lpstr>Artifacts Folder</vt:lpstr>
      <vt:lpstr>REVIEW ELD OBJECTIVE &amp; SELF-ASSESS</vt:lpstr>
      <vt:lpstr>Interacting with Video Text</vt:lpstr>
      <vt:lpstr>ELD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 to Have a Constructive Conversation</vt:lpstr>
      <vt:lpstr>PowerPoint Presentation</vt:lpstr>
      <vt:lpstr>PowerPoint Presentation</vt:lpstr>
      <vt:lpstr>PowerPoint Presentation</vt:lpstr>
      <vt:lpstr>Artifacts Folder</vt:lpstr>
      <vt:lpstr>REVIEW ELD OBJECTIVE &amp; SELF-ASSESS</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Cynthia</dc:creator>
  <cp:lastModifiedBy>Ramirez, Cynthia</cp:lastModifiedBy>
  <cp:revision>31</cp:revision>
  <dcterms:created xsi:type="dcterms:W3CDTF">2018-01-08T21:51:42Z</dcterms:created>
  <dcterms:modified xsi:type="dcterms:W3CDTF">2018-01-11T00:49:06Z</dcterms:modified>
</cp:coreProperties>
</file>